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2"/>
  </p:notesMasterIdLst>
  <p:handoutMasterIdLst>
    <p:handoutMasterId r:id="rId33"/>
  </p:handoutMasterIdLst>
  <p:sldIdLst>
    <p:sldId id="436" r:id="rId5"/>
    <p:sldId id="437" r:id="rId6"/>
    <p:sldId id="438" r:id="rId7"/>
    <p:sldId id="439" r:id="rId8"/>
    <p:sldId id="440" r:id="rId9"/>
    <p:sldId id="441" r:id="rId10"/>
    <p:sldId id="442" r:id="rId11"/>
    <p:sldId id="320" r:id="rId12"/>
    <p:sldId id="270" r:id="rId13"/>
    <p:sldId id="281" r:id="rId14"/>
    <p:sldId id="321" r:id="rId15"/>
    <p:sldId id="271" r:id="rId16"/>
    <p:sldId id="314" r:id="rId17"/>
    <p:sldId id="269" r:id="rId18"/>
    <p:sldId id="283" r:id="rId19"/>
    <p:sldId id="322" r:id="rId20"/>
    <p:sldId id="287" r:id="rId21"/>
    <p:sldId id="301" r:id="rId22"/>
    <p:sldId id="275" r:id="rId23"/>
    <p:sldId id="323" r:id="rId24"/>
    <p:sldId id="276" r:id="rId25"/>
    <p:sldId id="277" r:id="rId26"/>
    <p:sldId id="278" r:id="rId27"/>
    <p:sldId id="289" r:id="rId28"/>
    <p:sldId id="290" r:id="rId29"/>
    <p:sldId id="444" r:id="rId30"/>
    <p:sldId id="292" r:id="rId31"/>
  </p:sldIdLst>
  <p:sldSz cx="12192000" cy="6858000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36" autoAdjust="0"/>
  </p:normalViewPr>
  <p:slideViewPr>
    <p:cSldViewPr snapToGrid="0">
      <p:cViewPr varScale="1">
        <p:scale>
          <a:sx n="94" d="100"/>
          <a:sy n="94" d="100"/>
        </p:scale>
        <p:origin x="1230" y="90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810103-AC3D-4D1D-A31F-7350DD41A38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F31FE0A-8437-4933-A2EA-7B6DFE9A28B9}">
      <dgm:prSet/>
      <dgm:spPr/>
      <dgm:t>
        <a:bodyPr/>
        <a:lstStyle/>
        <a:p>
          <a:pPr>
            <a:defRPr cap="all"/>
          </a:pPr>
          <a:r>
            <a:rPr lang="en-US"/>
            <a:t>Protection- first line of defense</a:t>
          </a:r>
        </a:p>
      </dgm:t>
    </dgm:pt>
    <dgm:pt modelId="{BB94703A-FE1D-42B7-B6FE-4226BD38CA69}" type="parTrans" cxnId="{2EDD3A60-82ED-4158-A352-E25103516ECC}">
      <dgm:prSet/>
      <dgm:spPr/>
      <dgm:t>
        <a:bodyPr/>
        <a:lstStyle/>
        <a:p>
          <a:endParaRPr lang="en-US"/>
        </a:p>
      </dgm:t>
    </dgm:pt>
    <dgm:pt modelId="{811E58AA-E47C-42A3-8D25-BB41783CDC24}" type="sibTrans" cxnId="{2EDD3A60-82ED-4158-A352-E25103516ECC}">
      <dgm:prSet/>
      <dgm:spPr/>
      <dgm:t>
        <a:bodyPr/>
        <a:lstStyle/>
        <a:p>
          <a:endParaRPr lang="en-US"/>
        </a:p>
      </dgm:t>
    </dgm:pt>
    <dgm:pt modelId="{042B47B7-6D82-4A67-859C-A0396D587F73}">
      <dgm:prSet/>
      <dgm:spPr/>
      <dgm:t>
        <a:bodyPr/>
        <a:lstStyle/>
        <a:p>
          <a:pPr>
            <a:defRPr cap="all"/>
          </a:pPr>
          <a:r>
            <a:rPr lang="en-US"/>
            <a:t>Regenerates and repairs</a:t>
          </a:r>
        </a:p>
      </dgm:t>
    </dgm:pt>
    <dgm:pt modelId="{756B87DA-F308-49D9-9558-908FBE959F6F}" type="parTrans" cxnId="{84EEDE27-1D2D-4ECF-A159-3A2DEF5108D3}">
      <dgm:prSet/>
      <dgm:spPr/>
      <dgm:t>
        <a:bodyPr/>
        <a:lstStyle/>
        <a:p>
          <a:endParaRPr lang="en-US"/>
        </a:p>
      </dgm:t>
    </dgm:pt>
    <dgm:pt modelId="{EE0209BB-C84B-4185-8E3A-8C69824CCC9B}" type="sibTrans" cxnId="{84EEDE27-1D2D-4ECF-A159-3A2DEF5108D3}">
      <dgm:prSet/>
      <dgm:spPr/>
      <dgm:t>
        <a:bodyPr/>
        <a:lstStyle/>
        <a:p>
          <a:endParaRPr lang="en-US"/>
        </a:p>
      </dgm:t>
    </dgm:pt>
    <dgm:pt modelId="{10056730-7086-4EDA-A3B0-92F27F820450}" type="pres">
      <dgm:prSet presAssocID="{8D810103-AC3D-4D1D-A31F-7350DD41A382}" presName="root" presStyleCnt="0">
        <dgm:presLayoutVars>
          <dgm:dir/>
          <dgm:resizeHandles val="exact"/>
        </dgm:presLayoutVars>
      </dgm:prSet>
      <dgm:spPr/>
    </dgm:pt>
    <dgm:pt modelId="{88F49CFE-6878-4D3F-A4F2-E351ABC6136B}" type="pres">
      <dgm:prSet presAssocID="{EF31FE0A-8437-4933-A2EA-7B6DFE9A28B9}" presName="compNode" presStyleCnt="0"/>
      <dgm:spPr/>
    </dgm:pt>
    <dgm:pt modelId="{9E3EE440-C425-4A61-82C6-6D32C466E8DF}" type="pres">
      <dgm:prSet presAssocID="{EF31FE0A-8437-4933-A2EA-7B6DFE9A28B9}" presName="iconBgRect" presStyleLbl="bgShp" presStyleIdx="0" presStyleCnt="2"/>
      <dgm:spPr/>
    </dgm:pt>
    <dgm:pt modelId="{B8BBEDCE-5486-4BFD-AF51-500F253F5A34}" type="pres">
      <dgm:prSet presAssocID="{EF31FE0A-8437-4933-A2EA-7B6DFE9A28B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E295781-C4CC-403B-9952-1577CC2D0DDF}" type="pres">
      <dgm:prSet presAssocID="{EF31FE0A-8437-4933-A2EA-7B6DFE9A28B9}" presName="spaceRect" presStyleCnt="0"/>
      <dgm:spPr/>
    </dgm:pt>
    <dgm:pt modelId="{E9F042E0-21CA-4DEC-8ADD-1BF3100D7B1D}" type="pres">
      <dgm:prSet presAssocID="{EF31FE0A-8437-4933-A2EA-7B6DFE9A28B9}" presName="textRect" presStyleLbl="revTx" presStyleIdx="0" presStyleCnt="2">
        <dgm:presLayoutVars>
          <dgm:chMax val="1"/>
          <dgm:chPref val="1"/>
        </dgm:presLayoutVars>
      </dgm:prSet>
      <dgm:spPr/>
    </dgm:pt>
    <dgm:pt modelId="{C09B68D1-56BB-46A9-8671-2B271E170C5E}" type="pres">
      <dgm:prSet presAssocID="{811E58AA-E47C-42A3-8D25-BB41783CDC24}" presName="sibTrans" presStyleCnt="0"/>
      <dgm:spPr/>
    </dgm:pt>
    <dgm:pt modelId="{854FD085-92AD-4FF0-BDCC-960AD6132ABB}" type="pres">
      <dgm:prSet presAssocID="{042B47B7-6D82-4A67-859C-A0396D587F73}" presName="compNode" presStyleCnt="0"/>
      <dgm:spPr/>
    </dgm:pt>
    <dgm:pt modelId="{8285D7B5-9FED-4349-AFEB-7D44AF657E74}" type="pres">
      <dgm:prSet presAssocID="{042B47B7-6D82-4A67-859C-A0396D587F73}" presName="iconBgRect" presStyleLbl="bgShp" presStyleIdx="1" presStyleCnt="2"/>
      <dgm:spPr/>
    </dgm:pt>
    <dgm:pt modelId="{D605ED5D-F74F-49EE-8EEA-727A5096CC4C}" type="pres">
      <dgm:prSet presAssocID="{042B47B7-6D82-4A67-859C-A0396D587F7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7AEC111-E718-451E-8AC7-B27C29BE0FEC}" type="pres">
      <dgm:prSet presAssocID="{042B47B7-6D82-4A67-859C-A0396D587F73}" presName="spaceRect" presStyleCnt="0"/>
      <dgm:spPr/>
    </dgm:pt>
    <dgm:pt modelId="{89A32A17-C507-4D3C-96AD-EEA4BB5FAFB4}" type="pres">
      <dgm:prSet presAssocID="{042B47B7-6D82-4A67-859C-A0396D587F7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4EEDE27-1D2D-4ECF-A159-3A2DEF5108D3}" srcId="{8D810103-AC3D-4D1D-A31F-7350DD41A382}" destId="{042B47B7-6D82-4A67-859C-A0396D587F73}" srcOrd="1" destOrd="0" parTransId="{756B87DA-F308-49D9-9558-908FBE959F6F}" sibTransId="{EE0209BB-C84B-4185-8E3A-8C69824CCC9B}"/>
    <dgm:cxn modelId="{2EDD3A60-82ED-4158-A352-E25103516ECC}" srcId="{8D810103-AC3D-4D1D-A31F-7350DD41A382}" destId="{EF31FE0A-8437-4933-A2EA-7B6DFE9A28B9}" srcOrd="0" destOrd="0" parTransId="{BB94703A-FE1D-42B7-B6FE-4226BD38CA69}" sibTransId="{811E58AA-E47C-42A3-8D25-BB41783CDC24}"/>
    <dgm:cxn modelId="{16982E4A-505E-43D7-8220-B107877470A1}" type="presOf" srcId="{EF31FE0A-8437-4933-A2EA-7B6DFE9A28B9}" destId="{E9F042E0-21CA-4DEC-8ADD-1BF3100D7B1D}" srcOrd="0" destOrd="0" presId="urn:microsoft.com/office/officeart/2018/5/layout/IconCircleLabelList"/>
    <dgm:cxn modelId="{D709A596-CF0C-4919-9F82-30FDE247F716}" type="presOf" srcId="{042B47B7-6D82-4A67-859C-A0396D587F73}" destId="{89A32A17-C507-4D3C-96AD-EEA4BB5FAFB4}" srcOrd="0" destOrd="0" presId="urn:microsoft.com/office/officeart/2018/5/layout/IconCircleLabelList"/>
    <dgm:cxn modelId="{EAAF04E1-086E-4FC1-807E-B356E2C0717E}" type="presOf" srcId="{8D810103-AC3D-4D1D-A31F-7350DD41A382}" destId="{10056730-7086-4EDA-A3B0-92F27F820450}" srcOrd="0" destOrd="0" presId="urn:microsoft.com/office/officeart/2018/5/layout/IconCircleLabelList"/>
    <dgm:cxn modelId="{793FABFD-B686-4F7B-B9D0-CC33646458CB}" type="presParOf" srcId="{10056730-7086-4EDA-A3B0-92F27F820450}" destId="{88F49CFE-6878-4D3F-A4F2-E351ABC6136B}" srcOrd="0" destOrd="0" presId="urn:microsoft.com/office/officeart/2018/5/layout/IconCircleLabelList"/>
    <dgm:cxn modelId="{EB063AE9-364B-47EE-85C1-27C9F4574684}" type="presParOf" srcId="{88F49CFE-6878-4D3F-A4F2-E351ABC6136B}" destId="{9E3EE440-C425-4A61-82C6-6D32C466E8DF}" srcOrd="0" destOrd="0" presId="urn:microsoft.com/office/officeart/2018/5/layout/IconCircleLabelList"/>
    <dgm:cxn modelId="{C8682C1F-CCD3-4244-B65C-DD5AC26CD614}" type="presParOf" srcId="{88F49CFE-6878-4D3F-A4F2-E351ABC6136B}" destId="{B8BBEDCE-5486-4BFD-AF51-500F253F5A34}" srcOrd="1" destOrd="0" presId="urn:microsoft.com/office/officeart/2018/5/layout/IconCircleLabelList"/>
    <dgm:cxn modelId="{55B4FFC5-6E57-4E44-ADA8-E2AAB4CD16CA}" type="presParOf" srcId="{88F49CFE-6878-4D3F-A4F2-E351ABC6136B}" destId="{DE295781-C4CC-403B-9952-1577CC2D0DDF}" srcOrd="2" destOrd="0" presId="urn:microsoft.com/office/officeart/2018/5/layout/IconCircleLabelList"/>
    <dgm:cxn modelId="{CDA561F9-C786-4E3C-B7A4-8F2952EA9A35}" type="presParOf" srcId="{88F49CFE-6878-4D3F-A4F2-E351ABC6136B}" destId="{E9F042E0-21CA-4DEC-8ADD-1BF3100D7B1D}" srcOrd="3" destOrd="0" presId="urn:microsoft.com/office/officeart/2018/5/layout/IconCircleLabelList"/>
    <dgm:cxn modelId="{5CBEEBD9-0C08-4CEF-95FC-B0DC667058E4}" type="presParOf" srcId="{10056730-7086-4EDA-A3B0-92F27F820450}" destId="{C09B68D1-56BB-46A9-8671-2B271E170C5E}" srcOrd="1" destOrd="0" presId="urn:microsoft.com/office/officeart/2018/5/layout/IconCircleLabelList"/>
    <dgm:cxn modelId="{FB100DDC-DC96-4232-8A83-73596F49056C}" type="presParOf" srcId="{10056730-7086-4EDA-A3B0-92F27F820450}" destId="{854FD085-92AD-4FF0-BDCC-960AD6132ABB}" srcOrd="2" destOrd="0" presId="urn:microsoft.com/office/officeart/2018/5/layout/IconCircleLabelList"/>
    <dgm:cxn modelId="{D2F1536E-5041-47B0-94F1-F9B14F76EA58}" type="presParOf" srcId="{854FD085-92AD-4FF0-BDCC-960AD6132ABB}" destId="{8285D7B5-9FED-4349-AFEB-7D44AF657E74}" srcOrd="0" destOrd="0" presId="urn:microsoft.com/office/officeart/2018/5/layout/IconCircleLabelList"/>
    <dgm:cxn modelId="{D7DB9F8F-D2F4-4F4A-95D8-7845057E72B8}" type="presParOf" srcId="{854FD085-92AD-4FF0-BDCC-960AD6132ABB}" destId="{D605ED5D-F74F-49EE-8EEA-727A5096CC4C}" srcOrd="1" destOrd="0" presId="urn:microsoft.com/office/officeart/2018/5/layout/IconCircleLabelList"/>
    <dgm:cxn modelId="{C9D110EE-5208-4900-847A-5CABD7E5CC97}" type="presParOf" srcId="{854FD085-92AD-4FF0-BDCC-960AD6132ABB}" destId="{A7AEC111-E718-451E-8AC7-B27C29BE0FEC}" srcOrd="2" destOrd="0" presId="urn:microsoft.com/office/officeart/2018/5/layout/IconCircleLabelList"/>
    <dgm:cxn modelId="{AA6B80CF-324B-4F2C-BCB0-3A2713C26023}" type="presParOf" srcId="{854FD085-92AD-4FF0-BDCC-960AD6132ABB}" destId="{89A32A17-C507-4D3C-96AD-EEA4BB5FAFB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EE440-C425-4A61-82C6-6D32C466E8DF}">
      <dsp:nvSpPr>
        <dsp:cNvPr id="0" name=""/>
        <dsp:cNvSpPr/>
      </dsp:nvSpPr>
      <dsp:spPr>
        <a:xfrm>
          <a:off x="2119209" y="3431"/>
          <a:ext cx="2093062" cy="2093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BEDCE-5486-4BFD-AF51-500F253F5A34}">
      <dsp:nvSpPr>
        <dsp:cNvPr id="0" name=""/>
        <dsp:cNvSpPr/>
      </dsp:nvSpPr>
      <dsp:spPr>
        <a:xfrm>
          <a:off x="2565271" y="449493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042E0-21CA-4DEC-8ADD-1BF3100D7B1D}">
      <dsp:nvSpPr>
        <dsp:cNvPr id="0" name=""/>
        <dsp:cNvSpPr/>
      </dsp:nvSpPr>
      <dsp:spPr>
        <a:xfrm>
          <a:off x="1450115" y="2748431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Protection- first line of defense</a:t>
          </a:r>
        </a:p>
      </dsp:txBody>
      <dsp:txXfrm>
        <a:off x="1450115" y="2748431"/>
        <a:ext cx="3431250" cy="720000"/>
      </dsp:txXfrm>
    </dsp:sp>
    <dsp:sp modelId="{8285D7B5-9FED-4349-AFEB-7D44AF657E74}">
      <dsp:nvSpPr>
        <dsp:cNvPr id="0" name=""/>
        <dsp:cNvSpPr/>
      </dsp:nvSpPr>
      <dsp:spPr>
        <a:xfrm>
          <a:off x="6150928" y="3431"/>
          <a:ext cx="2093062" cy="2093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5ED5D-F74F-49EE-8EEA-727A5096CC4C}">
      <dsp:nvSpPr>
        <dsp:cNvPr id="0" name=""/>
        <dsp:cNvSpPr/>
      </dsp:nvSpPr>
      <dsp:spPr>
        <a:xfrm>
          <a:off x="6596990" y="449493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32A17-C507-4D3C-96AD-EEA4BB5FAFB4}">
      <dsp:nvSpPr>
        <dsp:cNvPr id="0" name=""/>
        <dsp:cNvSpPr/>
      </dsp:nvSpPr>
      <dsp:spPr>
        <a:xfrm>
          <a:off x="5481834" y="2748431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Regenerates and repairs</a:t>
          </a:r>
        </a:p>
      </dsp:txBody>
      <dsp:txXfrm>
        <a:off x="5481834" y="2748431"/>
        <a:ext cx="343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7231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9930" y="0"/>
            <a:ext cx="3044719" cy="467231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5046"/>
            <a:ext cx="3044719" cy="467230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9930" y="8845046"/>
            <a:ext cx="3044719" cy="467230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7231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0" y="0"/>
            <a:ext cx="3044719" cy="467231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81532"/>
            <a:ext cx="5621020" cy="3666708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6"/>
            <a:ext cx="3044719" cy="467230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0" y="8845046"/>
            <a:ext cx="3044719" cy="467230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19A1CF5D-5792-2BC9-B2AB-796E43BAC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ECA9670E-19AB-1D41-73A2-184740984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817630CD-5A5C-CD7A-5F3C-467E3B963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552" indent="-29175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7003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804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0605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7407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4208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01009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7810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5917EB-5CB5-4595-91D9-2EA8BA75E302}" type="slidenum">
              <a:rPr lang="en-US" altLang="en-US">
                <a:latin typeface="Calibri" panose="020F0502020204030204" pitchFamily="34" charset="0"/>
              </a:rPr>
              <a:pPr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31">
            <a:extLst>
              <a:ext uri="{FF2B5EF4-FFF2-40B4-BE49-F238E27FC236}">
                <a16:creationId xmlns:a16="http://schemas.microsoft.com/office/drawing/2014/main" id="{543FB447-ADEF-A075-4C83-73D5FC0632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DE6DD9C-9379-4408-B1EC-71A3EA7B5DBF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35843" name="Rectangle 1026">
            <a:extLst>
              <a:ext uri="{FF2B5EF4-FFF2-40B4-BE49-F238E27FC236}">
                <a16:creationId xmlns:a16="http://schemas.microsoft.com/office/drawing/2014/main" id="{92F3C61D-D83A-EC05-3434-A22CB462DC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1027">
            <a:extLst>
              <a:ext uri="{FF2B5EF4-FFF2-40B4-BE49-F238E27FC236}">
                <a16:creationId xmlns:a16="http://schemas.microsoft.com/office/drawing/2014/main" id="{BFCDAEFC-0C21-8250-2E5A-204F1CA29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207CED93-719D-1395-79EF-CC4C1191E0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C4C3507B-A521-6EBB-D023-933FF5E7C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67728761-814B-1DBA-F1AB-B9E2BE3BD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552" indent="-29175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7003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804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0605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7407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4208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01009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7810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0D19BA-F734-4A16-AFCB-C1BFA6338913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4394CB9F-6A06-E8A6-3487-29FE9F8017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D01D0E2-CEB0-4840-8ED2-E19D46025C02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39939" name="Rectangle 1026">
            <a:extLst>
              <a:ext uri="{FF2B5EF4-FFF2-40B4-BE49-F238E27FC236}">
                <a16:creationId xmlns:a16="http://schemas.microsoft.com/office/drawing/2014/main" id="{15925A59-2DF9-272E-E2B0-0C4B201D02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1027">
            <a:extLst>
              <a:ext uri="{FF2B5EF4-FFF2-40B4-BE49-F238E27FC236}">
                <a16:creationId xmlns:a16="http://schemas.microsoft.com/office/drawing/2014/main" id="{D841C6BB-2DE8-331B-9769-227673B845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31">
            <a:extLst>
              <a:ext uri="{FF2B5EF4-FFF2-40B4-BE49-F238E27FC236}">
                <a16:creationId xmlns:a16="http://schemas.microsoft.com/office/drawing/2014/main" id="{0DD251E4-FCC7-6F13-C8E0-C9561FD90D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5822788-4472-4E16-A1BA-1CC019FD189A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F05B6EC6-0966-D87D-F17B-C927E52CE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500B20BA-BB3E-78C1-A8B5-2687612290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745C24C9-377A-A64A-7580-A799F1689B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C004196A-84A6-45CB-43D7-712D6840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A356E967-6119-1409-69CE-3D99C4453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552" indent="-29175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7003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804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0605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7407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4208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01009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7810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D4B959-2F3D-4F1C-8EA4-54CC59F581E0}" type="slidenum">
              <a:rPr lang="en-US" altLang="en-US">
                <a:latin typeface="Calibri" panose="020F0502020204030204" pitchFamily="34" charset="0"/>
              </a:rPr>
              <a:pPr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31">
            <a:extLst>
              <a:ext uri="{FF2B5EF4-FFF2-40B4-BE49-F238E27FC236}">
                <a16:creationId xmlns:a16="http://schemas.microsoft.com/office/drawing/2014/main" id="{2BB1475F-C461-349F-2EF8-AA90F625D7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6BD1982-85DD-4A67-80AC-582902829982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40F1B3D7-B2CB-ADC0-A633-3906E94DF6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83C56062-8165-7EC7-5DF0-64D8352EA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31">
            <a:extLst>
              <a:ext uri="{FF2B5EF4-FFF2-40B4-BE49-F238E27FC236}">
                <a16:creationId xmlns:a16="http://schemas.microsoft.com/office/drawing/2014/main" id="{F98E1F36-58C2-C5D6-3CFA-8FA2B0AD17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97A3D75-03EE-4C8A-B51E-6A166E52DADC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48131" name="Rectangle 1026">
            <a:extLst>
              <a:ext uri="{FF2B5EF4-FFF2-40B4-BE49-F238E27FC236}">
                <a16:creationId xmlns:a16="http://schemas.microsoft.com/office/drawing/2014/main" id="{4E9AE2C2-261E-B6AA-10E4-22AB41DC74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1027">
            <a:extLst>
              <a:ext uri="{FF2B5EF4-FFF2-40B4-BE49-F238E27FC236}">
                <a16:creationId xmlns:a16="http://schemas.microsoft.com/office/drawing/2014/main" id="{89A9F441-D8B9-C772-D08E-1548C45AC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31">
            <a:extLst>
              <a:ext uri="{FF2B5EF4-FFF2-40B4-BE49-F238E27FC236}">
                <a16:creationId xmlns:a16="http://schemas.microsoft.com/office/drawing/2014/main" id="{17A6B817-A04A-7DED-9624-6C1BFAC542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5BF371C-01BF-4C2F-A1AF-D130B54BB2F2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50179" name="Rectangle 1026">
            <a:extLst>
              <a:ext uri="{FF2B5EF4-FFF2-40B4-BE49-F238E27FC236}">
                <a16:creationId xmlns:a16="http://schemas.microsoft.com/office/drawing/2014/main" id="{EA61262C-12C8-D746-18AB-770CD8CE0D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1027">
            <a:extLst>
              <a:ext uri="{FF2B5EF4-FFF2-40B4-BE49-F238E27FC236}">
                <a16:creationId xmlns:a16="http://schemas.microsoft.com/office/drawing/2014/main" id="{201C0FE7-640D-C776-032B-D34C8F2B2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F88A0813-DF2A-256C-016F-FACD138C58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7C3524E0-549B-77DD-C043-EB56F1C7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045FC295-703D-2D75-0158-A953A74B5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552" indent="-29175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7003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804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0605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7407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4208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01009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7810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0EA5F9-01F1-4EAE-8688-E7292C5BB5FA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36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>
            <a:extLst>
              <a:ext uri="{FF2B5EF4-FFF2-40B4-BE49-F238E27FC236}">
                <a16:creationId xmlns:a16="http://schemas.microsoft.com/office/drawing/2014/main" id="{89F095B2-2815-68AA-00D9-6480C87625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D2937A-19A6-4A5C-9B69-57AD44ED67C4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F5442F8D-F0AE-BC90-B308-CFC7CD0A16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5FAB70A7-3DF4-5EB9-B0D8-899066EEF1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31">
            <a:extLst>
              <a:ext uri="{FF2B5EF4-FFF2-40B4-BE49-F238E27FC236}">
                <a16:creationId xmlns:a16="http://schemas.microsoft.com/office/drawing/2014/main" id="{0B3BC7F0-EF54-D8A4-CE69-F82CAB9A44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50EAF6-04C0-404D-A100-2B26DA25222B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56323" name="Rectangle 1026">
            <a:extLst>
              <a:ext uri="{FF2B5EF4-FFF2-40B4-BE49-F238E27FC236}">
                <a16:creationId xmlns:a16="http://schemas.microsoft.com/office/drawing/2014/main" id="{E709D329-788B-67CF-1A14-14DF93B6DE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1027">
            <a:extLst>
              <a:ext uri="{FF2B5EF4-FFF2-40B4-BE49-F238E27FC236}">
                <a16:creationId xmlns:a16="http://schemas.microsoft.com/office/drawing/2014/main" id="{06848B36-EB51-64D9-8A5E-D64A4365B8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31">
            <a:extLst>
              <a:ext uri="{FF2B5EF4-FFF2-40B4-BE49-F238E27FC236}">
                <a16:creationId xmlns:a16="http://schemas.microsoft.com/office/drawing/2014/main" id="{DE10EA60-BF2F-4B02-B676-C802EAE28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423FEE-45D2-49F6-8999-298AB8B526D3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CB3EB981-41B4-08C3-1F29-697E1023FB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1D4A5899-3809-E5FA-B17E-04E9B09F3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031">
            <a:extLst>
              <a:ext uri="{FF2B5EF4-FFF2-40B4-BE49-F238E27FC236}">
                <a16:creationId xmlns:a16="http://schemas.microsoft.com/office/drawing/2014/main" id="{4AA8F7EF-1170-E8BA-1418-1766C930C6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1112BC5-4C3F-4858-9244-50742999C3BA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60419" name="Rectangle 1026">
            <a:extLst>
              <a:ext uri="{FF2B5EF4-FFF2-40B4-BE49-F238E27FC236}">
                <a16:creationId xmlns:a16="http://schemas.microsoft.com/office/drawing/2014/main" id="{6BD2905D-E56F-AE08-1730-A97E678EFF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1027">
            <a:extLst>
              <a:ext uri="{FF2B5EF4-FFF2-40B4-BE49-F238E27FC236}">
                <a16:creationId xmlns:a16="http://schemas.microsoft.com/office/drawing/2014/main" id="{2E8FD05B-6926-082B-0EDD-BA1C8CECE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31">
            <a:extLst>
              <a:ext uri="{FF2B5EF4-FFF2-40B4-BE49-F238E27FC236}">
                <a16:creationId xmlns:a16="http://schemas.microsoft.com/office/drawing/2014/main" id="{1236E70C-39AC-450F-A1B5-97EE3DD230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DFFF6B-CD30-4C6A-8AA4-7E3846EC4509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27674603-EB7A-4AF1-AD77-713FC29B91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D0E7FCEB-AACC-4DE2-8FC8-205A96D566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00D7F462-B47E-42EF-A17B-CDE0A9CBFF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A9BA2DBF-617A-4E53-AA35-DBE5F50E8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AD09BB1C-1EE0-419A-B50C-19A85AC8F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552" indent="-29175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7003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804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0605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7407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4208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01009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7810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78644DC-CE17-46C8-826C-151311ABF1BB}" type="slidenum">
              <a:rPr lang="en-US" altLang="en-US" smtClean="0">
                <a:latin typeface="Calibri" panose="020F0502020204030204" pitchFamily="34" charset="0"/>
              </a:rPr>
              <a:pPr/>
              <a:t>26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31">
            <a:extLst>
              <a:ext uri="{FF2B5EF4-FFF2-40B4-BE49-F238E27FC236}">
                <a16:creationId xmlns:a16="http://schemas.microsoft.com/office/drawing/2014/main" id="{36636A17-8563-4B36-A6FE-7F260328D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CE8A95-20CC-46D6-AF5D-6E4BD6CDB5AC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FF20BF3C-126E-45E8-9A5E-53B44731F7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5AA5E276-C7EF-436B-8358-84B8E6E99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6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0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09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92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77BD4891-677F-27E2-FB0B-8AD3F341F7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B9A3D-CFA7-43EB-BC2B-BFC0AD92D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107BD59C-6544-92F5-AAFC-BBA010CA9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552" indent="-29175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7003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804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0605" indent="-233401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7407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4208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01009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7810" indent="-233401" defTabSz="4668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A14396-872F-4D8E-B60C-4721C94A5C2C}" type="slidenum">
              <a:rPr lang="en-US" altLang="en-US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31">
            <a:extLst>
              <a:ext uri="{FF2B5EF4-FFF2-40B4-BE49-F238E27FC236}">
                <a16:creationId xmlns:a16="http://schemas.microsoft.com/office/drawing/2014/main" id="{865B6F85-5DA6-B062-9F6B-282A410E64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131D8D-DCCB-42F6-9C3C-2746A5BF05E5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F7B295B0-39BC-5EE3-9B8C-C46C52E56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B271053F-E622-CCB2-92D6-29410BC0A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31">
            <a:extLst>
              <a:ext uri="{FF2B5EF4-FFF2-40B4-BE49-F238E27FC236}">
                <a16:creationId xmlns:a16="http://schemas.microsoft.com/office/drawing/2014/main" id="{61E5B5B1-D772-73C8-F40F-20F08D762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6657" indent="-29499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79970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1634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23297" indent="-235022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90098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56900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23701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90502" indent="-235022" defTabSz="4668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9764419-1AE0-4522-87F8-56FDA5229C45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8A79EAE3-2C3E-9FE9-17B7-A2727151B1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C30BD9F-92A2-EFE8-F495-4196FF5F72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DATA/ OBSERVATIONS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37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2.m4a"/><Relationship Id="rId7" Type="http://schemas.openxmlformats.org/officeDocument/2006/relationships/image" Target="../media/image17.jpeg"/><Relationship Id="rId2" Type="http://schemas.microsoft.com/office/2007/relationships/media" Target="../media/media12.m4a"/><Relationship Id="rId1" Type="http://schemas.openxmlformats.org/officeDocument/2006/relationships/tags" Target="../tags/tag2.xml"/><Relationship Id="rId6" Type="http://schemas.openxmlformats.org/officeDocument/2006/relationships/hyperlink" Target="http://www.med-help.net/Impetigo.jpg" TargetMode="Externa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4.m4a"/><Relationship Id="rId7" Type="http://schemas.openxmlformats.org/officeDocument/2006/relationships/image" Target="../media/image19.jpeg"/><Relationship Id="rId2" Type="http://schemas.microsoft.com/office/2007/relationships/media" Target="../media/media14.m4a"/><Relationship Id="rId1" Type="http://schemas.openxmlformats.org/officeDocument/2006/relationships/tags" Target="../tags/tag3.xml"/><Relationship Id="rId6" Type="http://schemas.openxmlformats.org/officeDocument/2006/relationships/image" Target="../media/image18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5.m4a"/><Relationship Id="rId7" Type="http://schemas.openxmlformats.org/officeDocument/2006/relationships/image" Target="../media/image20.jpeg"/><Relationship Id="rId2" Type="http://schemas.microsoft.com/office/2007/relationships/media" Target="../media/media15.m4a"/><Relationship Id="rId1" Type="http://schemas.openxmlformats.org/officeDocument/2006/relationships/tags" Target="../tags/tag4.xml"/><Relationship Id="rId6" Type="http://schemas.openxmlformats.org/officeDocument/2006/relationships/hyperlink" Target="http://www.emedicine.com/cgi-bin/foxweb.exe/makezoom@/em/makezoom?picture=\websites\emedicine\aaem\images\Large\416Scabies.JPG&amp;template=izoom2" TargetMode="Externa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jpe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hyperlink" Target="http://www.emedicine.com/cgi-bin/foxweb.exe/makezoom@/em/makezoom?picture=\websites\emedicine\derm\images\Large\704422nd_3rd_mixed_depth_burn_leg_infant.JPG&amp;template=izoom2" TargetMode="External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slideLayout" Target="../slideLayouts/slideLayout6.xml"/><Relationship Id="rId7" Type="http://schemas.openxmlformats.org/officeDocument/2006/relationships/hyperlink" Target="http://www.emedicine.com/cgi-bin/foxweb.exe/makezoom@/em/makezoom?picture=\websites\emedicine\derm\images\Large\42Palmar_Graft_1.tif&amp;template=izoom2" TargetMode="Externa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7.jpeg"/><Relationship Id="rId5" Type="http://schemas.openxmlformats.org/officeDocument/2006/relationships/hyperlink" Target="http://www.emedicine.com/cgi-bin/foxweb.exe/makezoom@/em/makezoom?picture=\websites\emedicine\derm\images\Large\715422n_3rd_degree_foot_burn.JPG&amp;template=izoom2" TargetMode="External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slideLayout" Target="../slideLayouts/slideLayout6.xml"/><Relationship Id="rId7" Type="http://schemas.openxmlformats.org/officeDocument/2006/relationships/hyperlink" Target="http://www.emedicine.com/cgi-bin/foxweb.exe/makezoom@/em/makezoom?picture=\websites\emedicine\derm\images\Large\75142bad_hand_contracture.JPG&amp;template=izoom2" TargetMode="Externa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9.jpeg"/><Relationship Id="rId5" Type="http://schemas.openxmlformats.org/officeDocument/2006/relationships/hyperlink" Target="http://www.emedicine.com/cgi-bin/foxweb.exe/makezoom@/em/makezoom?picture=\websites\emedicine\derm\images\Large\42Wound_Sepsis_Close.tif&amp;template=izoom2" TargetMode="External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11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Child with a Skin Condition</a:t>
            </a:r>
            <a:br>
              <a:rPr lang="en-US" dirty="0"/>
            </a:br>
            <a:r>
              <a:rPr lang="en-US" dirty="0"/>
              <a:t>Chapter 30</a:t>
            </a:r>
            <a:br>
              <a:rPr lang="en-US" dirty="0"/>
            </a:br>
            <a:r>
              <a:rPr lang="en-US" dirty="0"/>
              <a:t>Niomi Quinteros BSN, RN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4345CF-A5A5-4930-B778-2975A73DC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9"/>
    </mc:Choice>
    <mc:Fallback>
      <p:transition spd="slow" advTm="7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7BAE6BD-1F32-4F27-A64A-2CDBF3138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5400" dirty="0"/>
              <a:t>Staphylococcal Infection</a:t>
            </a:r>
            <a:endParaRPr lang="en-US" sz="5400" dirty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600DB90-0DDA-4F90-A55B-EFBDB736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41476"/>
            <a:ext cx="9144000" cy="49879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  <a:defRPr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Primary infection may develop in a newborn in the umbilicus or circumcision wound.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May occur while in hospital or after discharge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Infection may enter bloodstream, leading to septicemia.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Small pustules on a newborn must be reported immediately.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Antibiotic ointments are used in some situations; in others, intravenous antibiotics are required.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If an infant has MRSA, the child is placed in contact isolation if hospitalized.</a:t>
            </a:r>
          </a:p>
          <a:p>
            <a:pPr marL="609600" indent="-609600">
              <a:buNone/>
              <a:defRPr/>
            </a:pPr>
            <a:endParaRPr lang="en-US" altLang="en-US" sz="4000" dirty="0">
              <a:latin typeface="Tahoma" panose="020B060403050404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FCB647-20CA-4410-89CD-5C6EF61D76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83"/>
    </mc:Choice>
    <mc:Fallback>
      <p:transition spd="slow" advTm="40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2771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5511-26B1-47B5-80EA-88BAC999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Scalding Skin Syndrome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89898C1D-E965-6DB8-3453-818A8C8F7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3200" dirty="0"/>
              <a:t>Caused by </a:t>
            </a:r>
            <a:r>
              <a:rPr lang="en-US" altLang="en-US" sz="3200" i="1" dirty="0"/>
              <a:t>Staphylococcus aureus</a:t>
            </a:r>
            <a:endParaRPr lang="en-US" altLang="en-US" sz="3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3200" dirty="0"/>
              <a:t>Lesions begin with a mild erythema with a sandpaper texture.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3200" dirty="0"/>
              <a:t>Vesicles appear, and rupture and peeling occur, exposing a bright-red surface.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3200" dirty="0"/>
              <a:t>Skin appears scalded, and child abuse is often suspected.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3200" dirty="0"/>
              <a:t>Generally heals without scarring</a:t>
            </a:r>
          </a:p>
          <a:p>
            <a:endParaRPr lang="en-US" altLang="en-US" dirty="0"/>
          </a:p>
        </p:txBody>
      </p:sp>
      <p:pic>
        <p:nvPicPr>
          <p:cNvPr id="32772" name="Picture 3">
            <a:extLst>
              <a:ext uri="{FF2B5EF4-FFF2-40B4-BE49-F238E27FC236}">
                <a16:creationId xmlns:a16="http://schemas.microsoft.com/office/drawing/2014/main" id="{60B9310F-E424-6056-2CCB-DFD198EB7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025" y="0"/>
            <a:ext cx="20859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1B62F5-4B54-45BC-87D6-F9D8848CB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42"/>
    </mc:Choice>
    <mc:Fallback>
      <p:transition spd="slow" advTm="39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8927DD5-270B-4DFB-9EBE-31B75512E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6324600" cy="1447800"/>
          </a:xfrm>
        </p:spPr>
        <p:txBody>
          <a:bodyPr/>
          <a:lstStyle/>
          <a:p>
            <a:pPr>
              <a:defRPr/>
            </a:pPr>
            <a:r>
              <a:rPr lang="en-US" sz="5400" dirty="0">
                <a:solidFill>
                  <a:srgbClr val="418187"/>
                </a:solidFill>
              </a:rPr>
              <a:t>Impetigo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591E3A-29B5-3883-34E2-83DEBD0CE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2057400"/>
            <a:ext cx="8915400" cy="48006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sz="3200" dirty="0"/>
              <a:t>Caused by staphylococci or group A beta-hemolytic streptococci</a:t>
            </a:r>
          </a:p>
          <a:p>
            <a:pPr lvl="1"/>
            <a:r>
              <a:rPr lang="en-US" altLang="en-US" sz="3200" dirty="0"/>
              <a:t>Bullous form seen in infants usually staphylococcal</a:t>
            </a:r>
          </a:p>
          <a:p>
            <a:pPr lvl="1"/>
            <a:r>
              <a:rPr lang="en-US" altLang="en-US" sz="3200" dirty="0" err="1"/>
              <a:t>Nonbullous</a:t>
            </a:r>
            <a:r>
              <a:rPr lang="en-US" altLang="en-US" sz="3200" dirty="0"/>
              <a:t> form seen in children and young adults</a:t>
            </a:r>
          </a:p>
          <a:p>
            <a:pPr lvl="1"/>
            <a:r>
              <a:rPr lang="en-US" altLang="en-US" sz="3200" dirty="0"/>
              <a:t>Newborns susceptible because resistance to skin bacteria is low</a:t>
            </a:r>
          </a:p>
          <a:p>
            <a:r>
              <a:rPr lang="en-US" altLang="en-US" sz="3200" b="1" dirty="0"/>
              <a:t>Very contagious</a:t>
            </a:r>
            <a:endParaRPr lang="en-US" altLang="en-US" sz="3200" dirty="0"/>
          </a:p>
          <a:p>
            <a:r>
              <a:rPr lang="en-US" altLang="en-US" sz="3200" dirty="0"/>
              <a:t>Treatment is either oral or parenteral antibiotics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3600" i="1" dirty="0">
              <a:latin typeface="Tahoma" panose="020B0604030504040204" pitchFamily="34" charset="0"/>
            </a:endParaRPr>
          </a:p>
        </p:txBody>
      </p:sp>
      <p:sp>
        <p:nvSpPr>
          <p:cNvPr id="34820" name="Rectangle 11">
            <a:extLst>
              <a:ext uri="{FF2B5EF4-FFF2-40B4-BE49-F238E27FC236}">
                <a16:creationId xmlns:a16="http://schemas.microsoft.com/office/drawing/2014/main" id="{C5F7DC41-FD76-43C9-B5C7-AA020A868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1940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4000">
              <a:latin typeface="Times New Roman" panose="02020603050405020304" pitchFamily="18" charset="0"/>
            </a:endParaRPr>
          </a:p>
        </p:txBody>
      </p:sp>
      <p:pic>
        <p:nvPicPr>
          <p:cNvPr id="34821" name="Picture 13" descr="Impetigo.jpg (20139 bytes)">
            <a:hlinkClick r:id="rId6"/>
            <a:extLst>
              <a:ext uri="{FF2B5EF4-FFF2-40B4-BE49-F238E27FC236}">
                <a16:creationId xmlns:a16="http://schemas.microsoft.com/office/drawing/2014/main" id="{FF6A995C-3BEB-2721-896F-15C4EFD7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6923"/>
            <a:ext cx="2873375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08B805-A858-46F9-A6BF-7638B44E67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966"/>
    </mc:Choice>
    <mc:Fallback>
      <p:transition spd="slow" advTm="129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459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BE6E-84D0-4AB2-A178-C98D56C3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25" y="287339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418187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Fungal Infections</a:t>
            </a:r>
          </a:p>
        </p:txBody>
      </p:sp>
      <p:sp>
        <p:nvSpPr>
          <p:cNvPr id="36867" name="Content Placeholder 3">
            <a:extLst>
              <a:ext uri="{FF2B5EF4-FFF2-40B4-BE49-F238E27FC236}">
                <a16:creationId xmlns:a16="http://schemas.microsoft.com/office/drawing/2014/main" id="{E0C735E0-7F7C-1B76-E576-BBA0F4643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6325" y="2582864"/>
            <a:ext cx="3703638" cy="3286125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3200">
                <a:latin typeface="Tahoma" panose="020B0604030504040204" pitchFamily="34" charset="0"/>
                <a:cs typeface="Tahoma" panose="020B0604030504040204" pitchFamily="34" charset="0"/>
              </a:rPr>
              <a:t>Tinea Capitis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3200">
                <a:latin typeface="Tahoma" panose="020B0604030504040204" pitchFamily="34" charset="0"/>
                <a:cs typeface="Tahoma" panose="020B0604030504040204" pitchFamily="34" charset="0"/>
              </a:rPr>
              <a:t>Tinea Corporis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3200">
                <a:latin typeface="Tahoma" panose="020B0604030504040204" pitchFamily="34" charset="0"/>
                <a:cs typeface="Tahoma" panose="020B0604030504040204" pitchFamily="34" charset="0"/>
              </a:rPr>
              <a:t>Tinea Pedis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3200">
                <a:latin typeface="Tahoma" panose="020B0604030504040204" pitchFamily="34" charset="0"/>
                <a:cs typeface="Tahoma" panose="020B0604030504040204" pitchFamily="34" charset="0"/>
              </a:rPr>
              <a:t>Tinea Cruris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A7CF8-A1C4-4B14-9043-B5C8C6A59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8075" y="1846263"/>
            <a:ext cx="3702050" cy="73660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defRPr/>
            </a:pPr>
            <a:r>
              <a:rPr lang="en-US" sz="4000" u="sng" dirty="0">
                <a:solidFill>
                  <a:srgbClr val="418187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Treatment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B407A-5C80-4ED0-B1A5-DAD81C9AF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8075" y="2582864"/>
            <a:ext cx="3702050" cy="3286125"/>
          </a:xfrm>
        </p:spPr>
        <p:txBody>
          <a:bodyPr rtlCol="0">
            <a:normAutofit fontScale="77500" lnSpcReduction="20000"/>
          </a:bodyPr>
          <a:lstStyle/>
          <a:p>
            <a:pPr marL="91440" indent="-91440"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Tinea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Capitis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4048" lvl="1" indent="-182880">
              <a:defRPr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Griseofulvin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66928" lvl="2" indent="-182880"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Avoid exposure to the sun</a:t>
            </a:r>
          </a:p>
          <a:p>
            <a:pPr marL="91440" indent="-91440"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Tinea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Corporis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Tinea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Pedis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Tinea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Crurus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4048" lvl="1" indent="-182880">
              <a:defRPr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Clotrimazole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(Lotrimin AF)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1ED05A-E43B-40B3-ACDD-A7FFDCF19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50"/>
    </mc:Choice>
    <mc:Fallback>
      <p:transition spd="slow" advTm="117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893C31B-AAEE-4B39-8452-1A3CF40453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6553200" cy="1219200"/>
          </a:xfrm>
        </p:spPr>
        <p:txBody>
          <a:bodyPr/>
          <a:lstStyle/>
          <a:p>
            <a:pPr>
              <a:defRPr/>
            </a:pPr>
            <a:r>
              <a:rPr lang="en-US" sz="5400" dirty="0">
                <a:solidFill>
                  <a:srgbClr val="418187"/>
                </a:solidFill>
              </a:rPr>
              <a:t>Pediculosis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A791B83-8896-4ABC-B002-879993B872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1524000"/>
            <a:ext cx="5715000" cy="5029200"/>
          </a:xfrm>
        </p:spPr>
        <p:txBody>
          <a:bodyPr rtlCol="0">
            <a:normAutofit fontScale="92500" lnSpcReduction="20000"/>
          </a:bodyPr>
          <a:lstStyle/>
          <a:p>
            <a:pPr marL="91440" indent="-91440">
              <a:buNone/>
              <a:defRPr/>
            </a:pPr>
            <a:endParaRPr lang="en-US" sz="4400" u="sng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</a:endParaRP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Capitis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 (head lice)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Corporis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 (body lice)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Pubis (pubic lice)</a:t>
            </a:r>
          </a:p>
          <a:p>
            <a:pPr marL="91440" indent="-91440">
              <a:buNone/>
              <a:defRPr/>
            </a:pPr>
            <a:r>
              <a:rPr lang="en-US" sz="3600" u="sng" dirty="0">
                <a:latin typeface="Tahoma" pitchFamily="34" charset="0"/>
              </a:rPr>
              <a:t>Treatment:</a:t>
            </a:r>
          </a:p>
          <a:p>
            <a:pPr marL="91440" indent="-91440">
              <a:buNone/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Nix, Rid, Pronto, comb dipped in 1:1 solution white vinegar and water;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Ovide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 for resistant bugs may need to retreat</a:t>
            </a:r>
          </a:p>
        </p:txBody>
      </p:sp>
      <p:pic>
        <p:nvPicPr>
          <p:cNvPr id="38916" name="Picture 5" descr="louses">
            <a:extLst>
              <a:ext uri="{FF2B5EF4-FFF2-40B4-BE49-F238E27FC236}">
                <a16:creationId xmlns:a16="http://schemas.microsoft.com/office/drawing/2014/main" id="{C618EC24-4D13-F56B-4D4E-18BFD18C7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28601"/>
            <a:ext cx="2438400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plousecomb">
            <a:extLst>
              <a:ext uri="{FF2B5EF4-FFF2-40B4-BE49-F238E27FC236}">
                <a16:creationId xmlns:a16="http://schemas.microsoft.com/office/drawing/2014/main" id="{CCEA6794-79E7-9610-B269-0BBF4174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362200"/>
            <a:ext cx="28194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EA2228-83EB-490B-9479-A5648247CA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99"/>
    </mc:Choice>
    <mc:Fallback>
      <p:transition spd="slow" advTm="55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411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F4496DC-3726-406C-9B13-C9113B2FCE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5400" dirty="0">
                <a:solidFill>
                  <a:srgbClr val="418187"/>
                </a:solidFill>
              </a:rPr>
              <a:t>Scabies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B1038AC-1026-D379-4639-F1F99BDF6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641476"/>
            <a:ext cx="5410200" cy="5216525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latin typeface="Tahoma" panose="020B0604030504040204" pitchFamily="34" charset="0"/>
              </a:rPr>
              <a:t>Parasitic infection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latin typeface="Tahoma" panose="020B0604030504040204" pitchFamily="34" charset="0"/>
              </a:rPr>
              <a:t>Rarely seen on face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latin typeface="Tahoma" panose="020B0604030504040204" pitchFamily="34" charset="0"/>
              </a:rPr>
              <a:t>Body folds and between fingers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latin typeface="Tahoma" panose="020B0604030504040204" pitchFamily="34" charset="0"/>
              </a:rPr>
              <a:t>Intense itching especially at night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u="sng">
                <a:solidFill>
                  <a:srgbClr val="00FF00"/>
                </a:solidFill>
                <a:latin typeface="Tahoma" panose="020B0604030504040204" pitchFamily="34" charset="0"/>
              </a:rPr>
              <a:t>Treatment:</a:t>
            </a:r>
            <a:endParaRPr lang="en-US" altLang="en-US" sz="2800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Tahoma" panose="020B0604030504040204" pitchFamily="34" charset="0"/>
              </a:rPr>
              <a:t>Elimite; everyone in close contact needs to be treated.</a:t>
            </a:r>
            <a:endParaRPr lang="en-US" altLang="en-US" sz="2800" u="sng">
              <a:solidFill>
                <a:srgbClr val="00FF00"/>
              </a:solidFill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4800">
              <a:latin typeface="Tahoma" panose="020B0604030504040204" pitchFamily="34" charset="0"/>
            </a:endParaRPr>
          </a:p>
        </p:txBody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5120614F-4889-3F7C-F092-7ED61EC01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63" y="2525713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4000">
              <a:latin typeface="Times New Roman" panose="02020603050405020304" pitchFamily="18" charset="0"/>
            </a:endParaRPr>
          </a:p>
        </p:txBody>
      </p:sp>
      <p:pic>
        <p:nvPicPr>
          <p:cNvPr id="34822" name="Picture 6" descr="Click to see larger picture">
            <a:hlinkClick r:id="rId6"/>
            <a:extLst>
              <a:ext uri="{FF2B5EF4-FFF2-40B4-BE49-F238E27FC236}">
                <a16:creationId xmlns:a16="http://schemas.microsoft.com/office/drawing/2014/main" id="{9914B499-F58F-D49D-EBB0-4F2C7282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860536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EA672C-D8D6-46A7-9237-4A6DE22B6C9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01"/>
    </mc:Choice>
    <mc:Fallback>
      <p:transition spd="slow" advTm="48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819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6C6A9-3862-48EC-899E-60B331AC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Burns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96013B91-CDC4-87B1-7840-2136FC70D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sz="3200" b="1" dirty="0"/>
              <a:t>Leading cause of accidental death between 1 and 4 years of age</a:t>
            </a:r>
            <a:endParaRPr lang="en-US" altLang="en-US" sz="3200" dirty="0"/>
          </a:p>
          <a:p>
            <a:r>
              <a:rPr lang="en-US" altLang="en-US" sz="3600" dirty="0"/>
              <a:t>Types of burns include</a:t>
            </a:r>
          </a:p>
          <a:p>
            <a:pPr lvl="1"/>
            <a:r>
              <a:rPr lang="en-US" altLang="en-US" sz="3600" dirty="0"/>
              <a:t>Thermal—caused by fire or scalding vapor or liquid</a:t>
            </a:r>
          </a:p>
          <a:p>
            <a:pPr lvl="1"/>
            <a:r>
              <a:rPr lang="en-US" altLang="en-US" sz="3600" dirty="0"/>
              <a:t>Chemical—caused by corrosive powder or liquid</a:t>
            </a:r>
          </a:p>
          <a:p>
            <a:pPr lvl="1"/>
            <a:r>
              <a:rPr lang="en-US" altLang="en-US" sz="3600" dirty="0"/>
              <a:t>Electrical—caused by electrical current passing through the body</a:t>
            </a:r>
          </a:p>
          <a:p>
            <a:pPr lvl="1"/>
            <a:r>
              <a:rPr lang="en-US" altLang="en-US" sz="3600" dirty="0"/>
              <a:t>Radiation—caused by x-rays or radioactive substances</a:t>
            </a:r>
          </a:p>
          <a:p>
            <a:endParaRPr lang="en-US" alt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65A67DD-F517-4241-87D9-FAB09DCA80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96"/>
    </mc:Choice>
    <mc:Fallback>
      <p:transition spd="slow" advTm="49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DF1BB877-E9ED-4F14-AC25-25FAB9283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400" dirty="0">
                <a:solidFill>
                  <a:srgbClr val="418187"/>
                </a:solidFill>
              </a:rPr>
              <a:t>Children’s Response to Burns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6968EE7-FCBA-4281-B9B7-9219998F32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1066800"/>
            <a:ext cx="8686800" cy="55626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</a:endParaRP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</a:endParaRP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Thinner skin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Larger BSA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Increased metabolism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Smaller muscle and fat content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Skin is more elastic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Immature immune system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  <a:t>Growth/Development issues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4899E76-405C-4A7E-89A7-C93724EA60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93"/>
    </mc:Choice>
    <mc:Fallback>
      <p:transition spd="slow" advTm="53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>
            <a:extLst>
              <a:ext uri="{FF2B5EF4-FFF2-40B4-BE49-F238E27FC236}">
                <a16:creationId xmlns:a16="http://schemas.microsoft.com/office/drawing/2014/main" id="{342D40EB-1A7A-44F7-1BAC-A07BCE516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295401"/>
            <a:ext cx="3935413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">
            <a:extLst>
              <a:ext uri="{FF2B5EF4-FFF2-40B4-BE49-F238E27FC236}">
                <a16:creationId xmlns:a16="http://schemas.microsoft.com/office/drawing/2014/main" id="{DC69942C-16C8-C245-A021-576CCB459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42963"/>
            <a:ext cx="30876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61F4829-2592-4957-81B4-CD0A50EF2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04"/>
    </mc:Choice>
    <mc:Fallback>
      <p:transition spd="slow" advTm="26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92199D6-83DA-41A5-8DE7-8C708CE1D0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5400" dirty="0">
                <a:solidFill>
                  <a:srgbClr val="418187"/>
                </a:solidFill>
              </a:rPr>
              <a:t>Superficial (1</a:t>
            </a:r>
            <a:r>
              <a:rPr lang="en-US" sz="5400" baseline="30000" dirty="0">
                <a:solidFill>
                  <a:srgbClr val="418187"/>
                </a:solidFill>
              </a:rPr>
              <a:t>st</a:t>
            </a:r>
            <a:r>
              <a:rPr lang="en-US" sz="5400" dirty="0">
                <a:solidFill>
                  <a:srgbClr val="418187"/>
                </a:solidFill>
              </a:rPr>
              <a:t> degree)</a:t>
            </a:r>
          </a:p>
        </p:txBody>
      </p:sp>
      <p:pic>
        <p:nvPicPr>
          <p:cNvPr id="49155" name="Picture 3" descr="Burn1deg">
            <a:extLst>
              <a:ext uri="{FF2B5EF4-FFF2-40B4-BE49-F238E27FC236}">
                <a16:creationId xmlns:a16="http://schemas.microsoft.com/office/drawing/2014/main" id="{D4760D02-A1E5-F069-25D4-B10646C6D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84085"/>
            <a:ext cx="3511550" cy="391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4">
            <a:extLst>
              <a:ext uri="{FF2B5EF4-FFF2-40B4-BE49-F238E27FC236}">
                <a16:creationId xmlns:a16="http://schemas.microsoft.com/office/drawing/2014/main" id="{620747D0-9587-E3E3-D856-899D9C0D8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412875"/>
            <a:ext cx="5029200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3600">
              <a:latin typeface="Lucida Sans" panose="020B0602030504020204" pitchFamily="34" charset="0"/>
            </a:endParaRPr>
          </a:p>
          <a:p>
            <a:pPr eaLnBrk="1" hangingPunct="1"/>
            <a:r>
              <a:rPr lang="en-US" altLang="en-US" sz="3200">
                <a:latin typeface="Lucida Sans" panose="020B0602030504020204" pitchFamily="34" charset="0"/>
              </a:rPr>
              <a:t>Epidermis only</a:t>
            </a:r>
          </a:p>
          <a:p>
            <a:pPr eaLnBrk="1" hangingPunct="1"/>
            <a:r>
              <a:rPr lang="en-US" altLang="en-US" sz="3200">
                <a:latin typeface="Lucida Sans" panose="020B0602030504020204" pitchFamily="34" charset="0"/>
              </a:rPr>
              <a:t>Usually heals in 5-10 days</a:t>
            </a:r>
          </a:p>
          <a:p>
            <a:pPr eaLnBrk="1" hangingPunct="1"/>
            <a:r>
              <a:rPr lang="en-US" altLang="en-US" sz="3200" u="sng">
                <a:latin typeface="Lucida Sans" panose="020B0602030504020204" pitchFamily="34" charset="0"/>
              </a:rPr>
              <a:t>Treatment:</a:t>
            </a:r>
            <a:endParaRPr lang="en-US" altLang="en-US" sz="3200">
              <a:latin typeface="Lucida Sans" panose="020B0602030504020204" pitchFamily="34" charset="0"/>
            </a:endParaRPr>
          </a:p>
          <a:p>
            <a:pPr eaLnBrk="1" hangingPunct="1"/>
            <a:r>
              <a:rPr lang="en-US" altLang="en-US" sz="3200">
                <a:latin typeface="Lucida Sans" panose="020B0602030504020204" pitchFamily="34" charset="0"/>
              </a:rPr>
              <a:t>Immerse in cold water; apply ointment</a:t>
            </a:r>
          </a:p>
          <a:p>
            <a:pPr eaLnBrk="1" hangingPunct="1"/>
            <a:r>
              <a:rPr lang="en-US" altLang="en-US" sz="3200">
                <a:latin typeface="Lucida Sans" panose="020B0602030504020204" pitchFamily="34" charset="0"/>
              </a:rPr>
              <a:t>Examples:</a:t>
            </a:r>
          </a:p>
          <a:p>
            <a:pPr eaLnBrk="1" hangingPunct="1"/>
            <a:r>
              <a:rPr lang="en-US" altLang="en-US" sz="3200">
                <a:latin typeface="Lucida Sans" panose="020B0602030504020204" pitchFamily="34" charset="0"/>
              </a:rPr>
              <a:t>Sunburn, hot water</a:t>
            </a:r>
            <a:endParaRPr lang="en-US" altLang="en-US" sz="3200" u="sng">
              <a:latin typeface="Lucida Sans" panose="020B0602030504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4451EB-A83A-4DA6-87E7-EEDD03039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20"/>
    </mc:Choice>
    <mc:Fallback>
      <p:transition spd="slow" advTm="3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E8AA8-E9D9-2FF2-2D1D-2EAB79C6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Integumentary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974C96-5FC1-30B7-4E64-C2E2FDC93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Differences between children and adults: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Thin epidermis in infants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Absorption is dramatically greater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 is drier and chaps easier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subcutaneous fat-more sensitive to heat and cold</a:t>
            </a:r>
          </a:p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to perspire through the skin matures by 3 years of age so thermoregulation may be a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EE2B1-25FE-B8EB-751B-FBD1EC1D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F3D7AD0-B54F-4AAB-94E4-37636A5D2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72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55"/>
    </mc:Choice>
    <mc:Fallback>
      <p:transition spd="slow" advTm="28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098D0-38E4-4BA5-8D8D-3D197EA8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25" y="287339"/>
            <a:ext cx="7543800" cy="144938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418187"/>
                </a:solidFill>
              </a:rPr>
              <a:t>Partial Thickness </a:t>
            </a:r>
            <a:br>
              <a:rPr lang="en-US" dirty="0">
                <a:solidFill>
                  <a:srgbClr val="418187"/>
                </a:solidFill>
              </a:rPr>
            </a:br>
            <a:r>
              <a:rPr lang="en-US" dirty="0">
                <a:solidFill>
                  <a:srgbClr val="418187"/>
                </a:solidFill>
              </a:rPr>
              <a:t>(2</a:t>
            </a:r>
            <a:r>
              <a:rPr lang="en-US" baseline="30000" dirty="0">
                <a:solidFill>
                  <a:srgbClr val="418187"/>
                </a:solidFill>
              </a:rPr>
              <a:t>nd</a:t>
            </a:r>
            <a:r>
              <a:rPr lang="en-US" dirty="0">
                <a:solidFill>
                  <a:srgbClr val="418187"/>
                </a:solidFill>
              </a:rPr>
              <a:t> degree)</a:t>
            </a:r>
          </a:p>
        </p:txBody>
      </p:sp>
      <p:pic>
        <p:nvPicPr>
          <p:cNvPr id="51203" name="Picture 2" descr="http://www.capersonalinjurycaselawnotes.com/uploads/image/i2.jpg">
            <a:extLst>
              <a:ext uri="{FF2B5EF4-FFF2-40B4-BE49-F238E27FC236}">
                <a16:creationId xmlns:a16="http://schemas.microsoft.com/office/drawing/2014/main" id="{215B1B5D-0C6D-2FA2-09B2-659EDA8A268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2474913"/>
            <a:ext cx="4728776" cy="3429000"/>
          </a:xfrm>
          <a:noFill/>
        </p:spPr>
      </p:pic>
      <p:sp>
        <p:nvSpPr>
          <p:cNvPr id="51204" name="Content Placeholder 3">
            <a:extLst>
              <a:ext uri="{FF2B5EF4-FFF2-40B4-BE49-F238E27FC236}">
                <a16:creationId xmlns:a16="http://schemas.microsoft.com/office/drawing/2014/main" id="{DE96E03F-31BE-6DED-89AC-1AD8DBF3E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41476"/>
            <a:ext cx="3810000" cy="4929185"/>
          </a:xfrm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Epidermis and much of dermis</a:t>
            </a:r>
          </a:p>
          <a:p>
            <a:pPr eaLnBrk="1" hangingPunct="1"/>
            <a:r>
              <a:rPr lang="en-US" altLang="en-US" dirty="0"/>
              <a:t>Treatment</a:t>
            </a:r>
          </a:p>
          <a:p>
            <a:pPr lvl="1" eaLnBrk="1" hangingPunct="1"/>
            <a:r>
              <a:rPr lang="en-US" altLang="en-US" dirty="0"/>
              <a:t>Apply antimicrobial ointment if area is small</a:t>
            </a:r>
          </a:p>
          <a:p>
            <a:pPr lvl="1" eaLnBrk="1" hangingPunct="1"/>
            <a:r>
              <a:rPr lang="en-US" altLang="en-US" dirty="0"/>
              <a:t>Larger areas immerse in cold water and cover to prevent contamination </a:t>
            </a:r>
          </a:p>
          <a:p>
            <a:pPr lvl="1" eaLnBrk="1" hangingPunct="1"/>
            <a:r>
              <a:rPr lang="en-US" altLang="en-US" dirty="0"/>
              <a:t>Avoid breaking blisters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4D8EC3-9F1F-4403-8C8F-6E06322D68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91"/>
    </mc:Choice>
    <mc:Fallback>
      <p:transition spd="slow" advTm="26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6CF1E36-2E99-4DFA-B25A-D183219695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639763"/>
            <a:ext cx="91440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</a:rPr>
            </a:br>
            <a:r>
              <a:rPr lang="en-US" sz="5400" dirty="0">
                <a:solidFill>
                  <a:srgbClr val="418187"/>
                </a:solidFill>
              </a:rPr>
              <a:t>Deep Dermal</a:t>
            </a:r>
          </a:p>
        </p:txBody>
      </p:sp>
      <p:pic>
        <p:nvPicPr>
          <p:cNvPr id="53251" name="Picture 6" descr="burn2deg-deep">
            <a:extLst>
              <a:ext uri="{FF2B5EF4-FFF2-40B4-BE49-F238E27FC236}">
                <a16:creationId xmlns:a16="http://schemas.microsoft.com/office/drawing/2014/main" id="{FFBEC89C-C21E-39EA-E6DB-85E8A2E35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784351"/>
            <a:ext cx="2460625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7">
            <a:extLst>
              <a:ext uri="{FF2B5EF4-FFF2-40B4-BE49-F238E27FC236}">
                <a16:creationId xmlns:a16="http://schemas.microsoft.com/office/drawing/2014/main" id="{1826CEBF-98BD-D4A2-FE2B-969FD8B5F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63" y="262890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4000">
              <a:latin typeface="Times New Roman" panose="02020603050405020304" pitchFamily="18" charset="0"/>
            </a:endParaRPr>
          </a:p>
        </p:txBody>
      </p:sp>
      <p:pic>
        <p:nvPicPr>
          <p:cNvPr id="53253" name="Picture 9" descr="Click to see larger picture">
            <a:hlinkClick r:id="rId6"/>
            <a:extLst>
              <a:ext uri="{FF2B5EF4-FFF2-40B4-BE49-F238E27FC236}">
                <a16:creationId xmlns:a16="http://schemas.microsoft.com/office/drawing/2014/main" id="{18592219-D384-B81F-9D8C-EAE25208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929064"/>
            <a:ext cx="3860800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Text Box 11">
            <a:extLst>
              <a:ext uri="{FF2B5EF4-FFF2-40B4-BE49-F238E27FC236}">
                <a16:creationId xmlns:a16="http://schemas.microsoft.com/office/drawing/2014/main" id="{1EFF3E74-FA75-8F00-3C66-E1FE34DDC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1212850"/>
            <a:ext cx="49530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320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Tahoma" panose="020B0604030504040204" pitchFamily="34" charset="0"/>
              </a:rPr>
              <a:t>Appears red, waxy; is very painful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Tahoma" panose="020B0604030504040204" pitchFamily="34" charset="0"/>
              </a:rPr>
              <a:t>Sweat glands and hair follicles are not affected.</a:t>
            </a:r>
          </a:p>
        </p:txBody>
      </p:sp>
      <p:sp>
        <p:nvSpPr>
          <p:cNvPr id="53255" name="Text Box 12">
            <a:extLst>
              <a:ext uri="{FF2B5EF4-FFF2-40B4-BE49-F238E27FC236}">
                <a16:creationId xmlns:a16="http://schemas.microsoft.com/office/drawing/2014/main" id="{458EC595-557B-5D80-7A1D-B9B879067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675189"/>
            <a:ext cx="46482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Tahoma" panose="020B0604030504040204" pitchFamily="34" charset="0"/>
              </a:rPr>
              <a:t>Healing takes place in about 30 days, usually with extensive scarring.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4C77AF5-BFFA-499B-BCD8-CDB3F4AD94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39"/>
    </mc:Choice>
    <mc:Fallback>
      <p:transition spd="slow" advTm="45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FD36BEA-B03A-49C3-B106-67E76D6F4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5400" dirty="0">
                <a:solidFill>
                  <a:srgbClr val="418187"/>
                </a:solidFill>
              </a:rPr>
              <a:t>Full Thickness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0473A1F4-959B-4B05-82A3-243EFE2F0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63" y="2354263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4000">
              <a:latin typeface="Times New Roman" panose="02020603050405020304" pitchFamily="18" charset="0"/>
            </a:endParaRPr>
          </a:p>
        </p:txBody>
      </p:sp>
      <p:pic>
        <p:nvPicPr>
          <p:cNvPr id="55300" name="Picture 5" descr="Click to see larger picture">
            <a:hlinkClick r:id="rId5"/>
            <a:extLst>
              <a:ext uri="{FF2B5EF4-FFF2-40B4-BE49-F238E27FC236}">
                <a16:creationId xmlns:a16="http://schemas.microsoft.com/office/drawing/2014/main" id="{B74D0C89-0309-E8DC-C71A-109E517D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327660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Rectangle 6">
            <a:extLst>
              <a:ext uri="{FF2B5EF4-FFF2-40B4-BE49-F238E27FC236}">
                <a16:creationId xmlns:a16="http://schemas.microsoft.com/office/drawing/2014/main" id="{F7DB4604-BFCD-8462-7E98-6B969E9B4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63" y="2354263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4000">
              <a:latin typeface="Times New Roman" panose="02020603050405020304" pitchFamily="18" charset="0"/>
            </a:endParaRPr>
          </a:p>
        </p:txBody>
      </p:sp>
      <p:pic>
        <p:nvPicPr>
          <p:cNvPr id="55302" name="Picture 8" descr="Click to see larger picture">
            <a:hlinkClick r:id="rId7"/>
            <a:extLst>
              <a:ext uri="{FF2B5EF4-FFF2-40B4-BE49-F238E27FC236}">
                <a16:creationId xmlns:a16="http://schemas.microsoft.com/office/drawing/2014/main" id="{7B6FE6E3-4B86-4253-79CB-6CE4EC97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902076"/>
            <a:ext cx="3124200" cy="28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Text Box 9">
            <a:extLst>
              <a:ext uri="{FF2B5EF4-FFF2-40B4-BE49-F238E27FC236}">
                <a16:creationId xmlns:a16="http://schemas.microsoft.com/office/drawing/2014/main" id="{FB0656B9-1671-C0A1-3B11-2FDB08B9B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439863"/>
            <a:ext cx="533400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280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Tahoma" panose="020B0604030504040204" pitchFamily="34" charset="0"/>
              </a:rPr>
              <a:t>Appears leathery, black or pearly white.  Painless to touch, but surrounding tissue is very painful.</a:t>
            </a:r>
          </a:p>
        </p:txBody>
      </p:sp>
      <p:sp>
        <p:nvSpPr>
          <p:cNvPr id="55304" name="Text Box 10">
            <a:extLst>
              <a:ext uri="{FF2B5EF4-FFF2-40B4-BE49-F238E27FC236}">
                <a16:creationId xmlns:a16="http://schemas.microsoft.com/office/drawing/2014/main" id="{A9CBD342-3AF5-E6C8-3393-AE49A4F59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572000"/>
            <a:ext cx="5334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Tahoma" panose="020B0604030504040204" pitchFamily="34" charset="0"/>
              </a:rPr>
              <a:t>Nerve endings, sweat glands and hair follicles are destroyed.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Tahoma" panose="020B0604030504040204" pitchFamily="34" charset="0"/>
              </a:rPr>
              <a:t>Extends into SQ tissue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A96DEE-0424-4FD5-952D-8B28AF23C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34"/>
    </mc:Choice>
    <mc:Fallback>
      <p:transition spd="slow" advTm="42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34BA75E-66F2-4BAE-A3BF-D2C1E71D80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9144000" cy="1219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5400" dirty="0">
                <a:solidFill>
                  <a:srgbClr val="418187"/>
                </a:solidFill>
              </a:rPr>
              <a:t>Secondary and Tertiary Complications From Burns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4ABCA353-1B1B-B2CB-2528-1AEE6BA4D28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487400" y="2286000"/>
            <a:ext cx="228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4000">
              <a:latin typeface="Times New Roman" panose="02020603050405020304" pitchFamily="18" charset="0"/>
            </a:endParaRPr>
          </a:p>
        </p:txBody>
      </p:sp>
      <p:pic>
        <p:nvPicPr>
          <p:cNvPr id="57348" name="Picture 5" descr="Click to see larger picture">
            <a:hlinkClick r:id="rId5"/>
            <a:extLst>
              <a:ext uri="{FF2B5EF4-FFF2-40B4-BE49-F238E27FC236}">
                <a16:creationId xmlns:a16="http://schemas.microsoft.com/office/drawing/2014/main" id="{8815B0E1-754D-DC31-88C0-745C13A03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71800"/>
            <a:ext cx="304958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ectangle 6">
            <a:extLst>
              <a:ext uri="{FF2B5EF4-FFF2-40B4-BE49-F238E27FC236}">
                <a16:creationId xmlns:a16="http://schemas.microsoft.com/office/drawing/2014/main" id="{198709AA-3740-20DD-EEB6-12B0FDC64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63" y="2503488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4000">
              <a:latin typeface="Times New Roman" panose="02020603050405020304" pitchFamily="18" charset="0"/>
            </a:endParaRPr>
          </a:p>
        </p:txBody>
      </p:sp>
      <p:pic>
        <p:nvPicPr>
          <p:cNvPr id="57350" name="Picture 8" descr="Click to see larger picture">
            <a:hlinkClick r:id="rId7"/>
            <a:extLst>
              <a:ext uri="{FF2B5EF4-FFF2-40B4-BE49-F238E27FC236}">
                <a16:creationId xmlns:a16="http://schemas.microsoft.com/office/drawing/2014/main" id="{987DEF61-8C45-6632-E732-8C0C1504F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135314"/>
            <a:ext cx="4191000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1" name="Text Box 9">
            <a:extLst>
              <a:ext uri="{FF2B5EF4-FFF2-40B4-BE49-F238E27FC236}">
                <a16:creationId xmlns:a16="http://schemas.microsoft.com/office/drawing/2014/main" id="{1C592ABA-3BFF-5378-7DD9-B17A57848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73263"/>
            <a:ext cx="434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>
                <a:latin typeface="Tahoma" panose="020B0604030504040204" pitchFamily="34" charset="0"/>
              </a:rPr>
              <a:t>Secondary Infection</a:t>
            </a:r>
          </a:p>
        </p:txBody>
      </p:sp>
      <p:sp>
        <p:nvSpPr>
          <p:cNvPr id="57352" name="Text Box 10">
            <a:extLst>
              <a:ext uri="{FF2B5EF4-FFF2-40B4-BE49-F238E27FC236}">
                <a16:creationId xmlns:a16="http://schemas.microsoft.com/office/drawing/2014/main" id="{92BD85C6-53B9-B044-566D-E99D074E8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973263"/>
            <a:ext cx="3352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>
                <a:latin typeface="Tahoma" panose="020B0604030504040204" pitchFamily="34" charset="0"/>
              </a:rPr>
              <a:t>Disfigurement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28E96E8-4CFD-437D-B1CE-8472900C55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4"/>
    </mc:Choice>
    <mc:Fallback>
      <p:transition spd="slow" advTm="9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F5DE5569-BC32-4F56-AD5C-6280CA8AEE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6248400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418187"/>
                </a:solidFill>
              </a:rPr>
              <a:t>Emergency Care of Burns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4B4ADE42-1AA3-A2E8-1841-6C75432D8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209800"/>
            <a:ext cx="6781800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3400" dirty="0">
                <a:latin typeface="Tahoma" panose="020B0604030504040204" pitchFamily="34" charset="0"/>
              </a:rPr>
              <a:t>Stop the burning process.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3400" dirty="0">
                <a:latin typeface="Tahoma" panose="020B0604030504040204" pitchFamily="34" charset="0"/>
              </a:rPr>
              <a:t>Assess the victim’s condition.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3400" dirty="0">
                <a:latin typeface="Tahoma" panose="020B0604030504040204" pitchFamily="34" charset="0"/>
              </a:rPr>
              <a:t>Cover the burn.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3400" dirty="0">
                <a:latin typeface="Tahoma" panose="020B0604030504040204" pitchFamily="34" charset="0"/>
              </a:rPr>
              <a:t>Transport to a medical facility.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3400" dirty="0">
                <a:latin typeface="Tahoma" panose="020B0604030504040204" pitchFamily="34" charset="0"/>
              </a:rPr>
              <a:t>Provide reassurance to family.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F13E15-D82D-46DA-9919-2D044A664F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67"/>
    </mc:Choice>
    <mc:Fallback>
      <p:transition spd="slow" advTm="67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0963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BDC7B6DF-E20B-40A2-A173-7D6632B41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5400" dirty="0">
                <a:solidFill>
                  <a:srgbClr val="418187"/>
                </a:solidFill>
              </a:rPr>
              <a:t>Burn Care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6448500A-F58B-4139-8923-82FD165E4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41476"/>
            <a:ext cx="9144000" cy="4911725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en-US" sz="3000" u="sng" dirty="0">
                <a:latin typeface="Tahoma" panose="020B0604030504040204" pitchFamily="34" charset="0"/>
              </a:rPr>
              <a:t>Minor</a:t>
            </a:r>
            <a:endParaRPr lang="en-US" altLang="en-US" sz="3000" dirty="0">
              <a:latin typeface="Tahoma" panose="020B0604030504040204" pitchFamily="34" charset="0"/>
            </a:endParaRPr>
          </a:p>
          <a:p>
            <a:pPr marL="0" indent="0">
              <a:buNone/>
              <a:defRPr/>
            </a:pPr>
            <a:r>
              <a:rPr lang="en-US" altLang="en-US" sz="3200" dirty="0">
                <a:latin typeface="Tahoma" panose="020B0604030504040204" pitchFamily="34" charset="0"/>
              </a:rPr>
              <a:t>	Wound cleansing, antimicrobial ointment, 	loose dressing, pain relief </a:t>
            </a:r>
          </a:p>
          <a:p>
            <a:pPr marL="200025" lvl="1" indent="0">
              <a:buNone/>
              <a:defRPr/>
            </a:pPr>
            <a:r>
              <a:rPr lang="en-US" altLang="en-US" sz="3000" dirty="0">
                <a:latin typeface="Tahoma" panose="020B0604030504040204" pitchFamily="34" charset="0"/>
              </a:rPr>
              <a:t>	Usually cared for on outpatient basis.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en-US" sz="3000" u="sng" dirty="0">
                <a:latin typeface="Tahoma" panose="020B0604030504040204" pitchFamily="34" charset="0"/>
              </a:rPr>
              <a:t>Major</a:t>
            </a:r>
            <a:endParaRPr lang="en-US" altLang="en-US" sz="3000" dirty="0">
              <a:latin typeface="Tahoma" panose="020B0604030504040204" pitchFamily="34" charset="0"/>
            </a:endParaRPr>
          </a:p>
          <a:p>
            <a:pPr marL="200025" lvl="1" indent="0">
              <a:buNone/>
              <a:defRPr/>
            </a:pPr>
            <a:r>
              <a:rPr lang="en-US" altLang="en-US" sz="3000" dirty="0">
                <a:latin typeface="Tahoma" panose="020B0604030504040204" pitchFamily="34" charset="0"/>
              </a:rPr>
              <a:t>	Establish airway, IV lines, lab studies, Foley </a:t>
            </a:r>
            <a:r>
              <a:rPr lang="en-US" altLang="en-US" sz="3000" dirty="0" err="1">
                <a:latin typeface="Tahoma" panose="020B0604030504040204" pitchFamily="34" charset="0"/>
              </a:rPr>
              <a:t>cath</a:t>
            </a:r>
            <a:r>
              <a:rPr lang="en-US" altLang="en-US" sz="3000" dirty="0">
                <a:latin typeface="Tahoma" panose="020B0604030504040204" pitchFamily="34" charset="0"/>
              </a:rPr>
              <a:t>, NG tube, wound assessment/management, 	</a:t>
            </a:r>
            <a:r>
              <a:rPr lang="en-US" altLang="en-US" sz="3000" dirty="0">
                <a:solidFill>
                  <a:schemeClr val="tx1"/>
                </a:solidFill>
                <a:latin typeface="Tahoma" panose="020B0604030504040204" pitchFamily="34" charset="0"/>
              </a:rPr>
              <a:t>escharotomy</a:t>
            </a:r>
            <a:endParaRPr lang="en-US" altLang="en-US" sz="3000" u="sng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F0B363-591C-4549-BFF0-57A4A8F008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29"/>
    </mc:Choice>
    <mc:Fallback>
      <p:transition spd="slow" advTm="94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1987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57683-65CD-443F-AF4B-20574BF7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25" y="287339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en-US" dirty="0"/>
              <a:t>Burn Care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CAD08F-4F11-48C2-8204-A3042BAC0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6325" y="1846264"/>
            <a:ext cx="3703638" cy="4022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altLang="en-US" b="1" dirty="0"/>
              <a:t>Wound Care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Can be painful; pain medications should be given in advance of the treatments to ensure adequate pain control is achieved.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Cleansing and </a:t>
            </a:r>
            <a:r>
              <a:rPr lang="en-US" altLang="en-US" dirty="0" err="1"/>
              <a:t>débridement</a:t>
            </a:r>
            <a:endParaRPr lang="en-US" altLang="en-US" dirty="0"/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Loss of skin increases threat of infection and fluid loss caused by evaporation can be significant.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299377-1D1F-4487-90BB-DAA765D72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075" y="1846264"/>
            <a:ext cx="3702050" cy="4022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altLang="en-US" b="1" dirty="0"/>
              <a:t>Nursing Care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Protective isolation is instituted.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All instruments are sterile.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Ointments are applied with a sterile gloved hand or sterile tongue depressor.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Care must be taken to avoid injury to granulating tissue.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1CF67F-3A4C-4FF6-B283-26A5A08B8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023"/>
    </mc:Choice>
    <mc:Fallback>
      <p:transition spd="slow" advTm="194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03FB454-FB64-4BEB-9B34-5649EB0CE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418187"/>
                </a:solidFill>
              </a:rPr>
              <a:t>Grafting</a:t>
            </a:r>
            <a:endParaRPr lang="en-US" sz="5400" dirty="0">
              <a:solidFill>
                <a:srgbClr val="418187"/>
              </a:solidFill>
            </a:endParaRP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F54B2B8-0E2B-4A30-9830-B8A5D7F84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676401"/>
            <a:ext cx="4876800" cy="483552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3600" u="sng" dirty="0"/>
              <a:t>Permanent</a:t>
            </a:r>
            <a:endParaRPr lang="en-US" altLang="en-US" sz="36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600" dirty="0"/>
              <a:t>		Autograft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600" dirty="0"/>
              <a:t>		</a:t>
            </a:r>
            <a:r>
              <a:rPr lang="en-US" altLang="en-US" sz="3600" dirty="0" err="1"/>
              <a:t>Isograft</a:t>
            </a:r>
            <a:endParaRPr lang="en-US" altLang="en-US" sz="36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3600" u="sng" dirty="0"/>
              <a:t>Temporary</a:t>
            </a:r>
            <a:endParaRPr lang="en-US" altLang="en-US" sz="36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600" dirty="0"/>
              <a:t>		Homograft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600" dirty="0"/>
              <a:t>		Heterograft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600" dirty="0"/>
              <a:t>		Porcine xenograft</a:t>
            </a:r>
            <a:endParaRPr lang="en-US" altLang="en-US" sz="3600" u="sng" dirty="0"/>
          </a:p>
        </p:txBody>
      </p:sp>
      <p:sp>
        <p:nvSpPr>
          <p:cNvPr id="69636" name="Text Box 5">
            <a:extLst>
              <a:ext uri="{FF2B5EF4-FFF2-40B4-BE49-F238E27FC236}">
                <a16:creationId xmlns:a16="http://schemas.microsoft.com/office/drawing/2014/main" id="{813FAEB7-DF96-46FB-863B-EF6045351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905000"/>
            <a:ext cx="39624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3200" dirty="0">
                <a:latin typeface="+mn-lt"/>
              </a:rPr>
              <a:t>*Tanner mesh graft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en-US" sz="3200" dirty="0">
                <a:latin typeface="+mn-lt"/>
              </a:rPr>
              <a:t>*”Postage-stamp” graft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en-US" sz="3200" dirty="0">
                <a:latin typeface="+mn-lt"/>
              </a:rPr>
              <a:t>*Full cover (sheet) graft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1E20D13-36BE-42BE-BC98-4675ABFE68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526"/>
    </mc:Choice>
    <mc:Fallback>
      <p:transition spd="slow" advTm="130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9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FE8E1C-6E21-431C-9566-DBE21EB8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B7A76F-CC93-42A5-9502-CBD469E99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56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2217DE-76DC-41C2-B926-88035EF6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672" y="0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AE89F-05A8-4C23-F00B-7C94D8EE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947"/>
            <a:ext cx="9914859" cy="1298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Functions of the Skin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A93CF-648F-8F24-AFCD-8C60E0053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>
              <a:solidFill>
                <a:schemeClr val="accent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1ED0E87-D030-7127-51CA-06E97A6B1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100988"/>
              </p:ext>
            </p:extLst>
          </p:nvPr>
        </p:nvGraphicFramePr>
        <p:xfrm>
          <a:off x="914400" y="2705100"/>
          <a:ext cx="10363200" cy="3471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388075-833E-45F8-9E89-20344221C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3"/>
    </mc:Choice>
    <mc:Fallback>
      <p:transition spd="slow" advTm="23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48E5-D14A-55A8-34BB-334B99A3E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Integumentary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F2E8D-4955-93D9-2BFF-62594C256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dirty="0"/>
              <a:t>Maintaining skin integrity- physiological and psychological impact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dirty="0"/>
              <a:t>4 basic skin sensations</a:t>
            </a:r>
          </a:p>
          <a:p>
            <a:pPr lvl="1" eaLnBrk="1" hangingPunct="1"/>
            <a:r>
              <a:rPr lang="en-US" altLang="en-US" sz="2800" dirty="0"/>
              <a:t>Pain</a:t>
            </a:r>
          </a:p>
          <a:p>
            <a:pPr lvl="1" eaLnBrk="1" hangingPunct="1"/>
            <a:r>
              <a:rPr lang="en-US" altLang="en-US" sz="2800" dirty="0"/>
              <a:t>Temperature</a:t>
            </a:r>
          </a:p>
          <a:p>
            <a:pPr lvl="1" eaLnBrk="1" hangingPunct="1"/>
            <a:r>
              <a:rPr lang="en-US" altLang="en-US" sz="2800" dirty="0"/>
              <a:t>Touch</a:t>
            </a:r>
          </a:p>
          <a:p>
            <a:pPr lvl="1" eaLnBrk="1" hangingPunct="1"/>
            <a:r>
              <a:rPr lang="en-US" altLang="en-US" sz="2800" dirty="0"/>
              <a:t>Pressure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dirty="0"/>
              <a:t>Secretes sebum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D4FF5-94DA-35CB-7FA9-04E0C05F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6FBFCC0-C808-44CA-9729-C08E2E339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5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72"/>
    </mc:Choice>
    <mc:Fallback>
      <p:transition spd="slow" advTm="26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7387-EE80-8B77-36A0-E5053625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Integumentary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7180-479D-891A-1AB1-2961E792F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Two layers</a:t>
            </a:r>
          </a:p>
          <a:p>
            <a:pPr lvl="1" eaLnBrk="1" hangingPunct="1"/>
            <a:r>
              <a:rPr lang="en-US" altLang="en-US" sz="3600" dirty="0"/>
              <a:t>Epidermis</a:t>
            </a:r>
          </a:p>
          <a:p>
            <a:pPr lvl="1" eaLnBrk="1" hangingPunct="1"/>
            <a:r>
              <a:rPr lang="en-US" altLang="en-US" sz="3600" dirty="0"/>
              <a:t>Dermis</a:t>
            </a:r>
          </a:p>
          <a:p>
            <a:pPr eaLnBrk="1" hangingPunct="1"/>
            <a:r>
              <a:rPr lang="en-US" altLang="en-US" sz="3600" dirty="0"/>
              <a:t>Vernix caseosa</a:t>
            </a:r>
          </a:p>
          <a:p>
            <a:pPr eaLnBrk="1" hangingPunct="1"/>
            <a:r>
              <a:rPr lang="en-US" altLang="en-US" sz="3600" dirty="0"/>
              <a:t>Lanugo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F0EB1-546B-7D79-0A46-1B1ADA72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8760EA9-2749-4B10-9CE3-36F3ABF4A7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55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84"/>
    </mc:Choice>
    <mc:Fallback>
      <p:transition spd="slow" advTm="27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2AE9-C21D-AEAB-C225-CBDC3C0B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of the Skin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7E09-E235-C173-4821-449360DCF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latin typeface="Tahoma" panose="020B0604030504040204" pitchFamily="34" charset="0"/>
              </a:rPr>
              <a:t>Color</a:t>
            </a:r>
            <a:r>
              <a:rPr lang="en-US" altLang="en-US" sz="2000" dirty="0">
                <a:solidFill>
                  <a:srgbClr val="FFFF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2000" dirty="0">
                <a:latin typeface="Tahoma" panose="020B0604030504040204" pitchFamily="34" charset="0"/>
              </a:rPr>
              <a:t>– wide variations</a:t>
            </a:r>
          </a:p>
          <a:p>
            <a:pPr marL="0" indent="0">
              <a:buNone/>
            </a:pPr>
            <a:r>
              <a:rPr lang="en-US" altLang="en-US" dirty="0">
                <a:latin typeface="Tahoma" panose="020B0604030504040204" pitchFamily="34" charset="0"/>
              </a:rPr>
              <a:t>   </a:t>
            </a:r>
            <a:r>
              <a:rPr lang="en-US" altLang="en-US" sz="2000" dirty="0">
                <a:latin typeface="Tahoma" panose="020B0604030504040204" pitchFamily="34" charset="0"/>
              </a:rPr>
              <a:t>Texture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>
                <a:latin typeface="Tahoma" panose="020B0604030504040204" pitchFamily="34" charset="0"/>
              </a:rPr>
              <a:t>	Moisture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>
                <a:latin typeface="Tahoma" panose="020B0604030504040204" pitchFamily="34" charset="0"/>
              </a:rPr>
              <a:t>	Rashes</a:t>
            </a:r>
          </a:p>
          <a:p>
            <a:r>
              <a:rPr lang="en-US" altLang="en-US" sz="2000" dirty="0">
                <a:latin typeface="Tahoma" panose="020B0604030504040204" pitchFamily="34" charset="0"/>
              </a:rPr>
              <a:t>Bruising/discolorations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>
                <a:latin typeface="Tahoma" panose="020B0604030504040204" pitchFamily="34" charset="0"/>
              </a:rPr>
              <a:t>	Thickness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>
                <a:latin typeface="Tahoma" panose="020B0604030504040204" pitchFamily="34" charset="0"/>
              </a:rPr>
              <a:t>	Hair and fingernails</a:t>
            </a:r>
            <a:endParaRPr lang="en-US" altLang="en-US" sz="2000" dirty="0">
              <a:solidFill>
                <a:srgbClr val="FFFFCC"/>
              </a:solidFill>
              <a:latin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FACF6-57F3-2D68-360C-C1CAFC1E3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E07E85B-A4B2-4E74-A8E7-7D113F8FE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0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33"/>
    </mc:Choice>
    <mc:Fallback>
      <p:transition spd="slow" advTm="40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37DC-F1A1-A4AE-9B53-7E56EF2A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Skin Conditions in Infancy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C232B-4B9D-B9FC-AEFC-E06738CF0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latin typeface="Tahoma" panose="020B0604030504040204" pitchFamily="34" charset="0"/>
              </a:rPr>
              <a:t>Milia</a:t>
            </a:r>
          </a:p>
          <a:p>
            <a:pPr eaLnBrk="1" hangingPunct="1"/>
            <a:r>
              <a:rPr lang="en-US" altLang="en-US" sz="2800" dirty="0">
                <a:latin typeface="Tahoma" panose="020B0604030504040204" pitchFamily="34" charset="0"/>
              </a:rPr>
              <a:t>Strawberry nevus</a:t>
            </a:r>
          </a:p>
          <a:p>
            <a:pPr eaLnBrk="1" hangingPunct="1"/>
            <a:r>
              <a:rPr lang="en-US" altLang="en-US" sz="2800" dirty="0">
                <a:latin typeface="Tahoma" panose="020B0604030504040204" pitchFamily="34" charset="0"/>
              </a:rPr>
              <a:t>Mongolian spots</a:t>
            </a:r>
          </a:p>
          <a:p>
            <a:pPr eaLnBrk="1" hangingPunct="1"/>
            <a:r>
              <a:rPr lang="en-US" altLang="en-US" sz="2800" dirty="0" err="1">
                <a:latin typeface="Tahoma" panose="020B0604030504040204" pitchFamily="34" charset="0"/>
              </a:rPr>
              <a:t>Portwine</a:t>
            </a:r>
            <a:r>
              <a:rPr lang="en-US" altLang="en-US" sz="2800" dirty="0">
                <a:latin typeface="Tahoma" panose="020B0604030504040204" pitchFamily="34" charset="0"/>
              </a:rPr>
              <a:t> nevus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487C2-E319-98B0-692B-272D9EE9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3" descr="art-mop442032">
            <a:extLst>
              <a:ext uri="{FF2B5EF4-FFF2-40B4-BE49-F238E27FC236}">
                <a16:creationId xmlns:a16="http://schemas.microsoft.com/office/drawing/2014/main" id="{2449FF7D-9CC6-B84E-47E1-3C164029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013" y="58351"/>
            <a:ext cx="3962400" cy="315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Mongolian Spot - American Osteopathic College of Dermatology (AOCD)">
            <a:extLst>
              <a:ext uri="{FF2B5EF4-FFF2-40B4-BE49-F238E27FC236}">
                <a16:creationId xmlns:a16="http://schemas.microsoft.com/office/drawing/2014/main" id="{EBAD3EFB-4258-F058-CB10-AACB104F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395" y="3741326"/>
            <a:ext cx="4051018" cy="269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image2E6">
            <a:extLst>
              <a:ext uri="{FF2B5EF4-FFF2-40B4-BE49-F238E27FC236}">
                <a16:creationId xmlns:a16="http://schemas.microsoft.com/office/drawing/2014/main" id="{C5898F60-60DD-F6D3-52C6-5D2865092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44" y="3741326"/>
            <a:ext cx="4099282" cy="27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B3CDCA2-8726-4012-91B2-D28621039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86"/>
    </mc:Choice>
    <mc:Fallback>
      <p:transition spd="slow" advTm="50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51A4-C746-44A0-9542-E0CBFF91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Skin Infections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93E3BC6A-56CC-DE90-819F-1BBB6E520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Miliaria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Intertrigo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Seborrheic dermatitis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Diaper dermatitis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Acne Vulgaris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Herpes simplex, type I</a:t>
            </a:r>
            <a:endParaRPr lang="en-US" altLang="en-US" sz="1600" dirty="0"/>
          </a:p>
          <a:p>
            <a:endParaRPr lang="en-US" altLang="en-US" dirty="0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83148A6E-18CA-5C64-C724-9A5FD33E8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87339"/>
            <a:ext cx="1703388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>
            <a:extLst>
              <a:ext uri="{FF2B5EF4-FFF2-40B4-BE49-F238E27FC236}">
                <a16:creationId xmlns:a16="http://schemas.microsoft.com/office/drawing/2014/main" id="{8F4E2F65-BDF2-435C-BEBF-19FD9E63C9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554164"/>
            <a:ext cx="1898650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B0218537-A163-78EC-645E-50C464BFA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3" y="3003551"/>
            <a:ext cx="2208212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>
            <a:extLst>
              <a:ext uri="{FF2B5EF4-FFF2-40B4-BE49-F238E27FC236}">
                <a16:creationId xmlns:a16="http://schemas.microsoft.com/office/drawing/2014/main" id="{39DF2ADB-BEE1-2D31-2793-2F864147D6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4" y="4633914"/>
            <a:ext cx="23209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8">
            <a:extLst>
              <a:ext uri="{FF2B5EF4-FFF2-40B4-BE49-F238E27FC236}">
                <a16:creationId xmlns:a16="http://schemas.microsoft.com/office/drawing/2014/main" id="{0708E300-98EF-8CE4-F504-B8E7BC3512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4633914"/>
            <a:ext cx="2189163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>
            <a:extLst>
              <a:ext uri="{FF2B5EF4-FFF2-40B4-BE49-F238E27FC236}">
                <a16:creationId xmlns:a16="http://schemas.microsoft.com/office/drawing/2014/main" id="{BDA09232-8D58-3E12-5249-A0B7B58728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4745038"/>
            <a:ext cx="2447925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307ECC-36E6-4211-AF57-9C704D086A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836"/>
    </mc:Choice>
    <mc:Fallback>
      <p:transition spd="slow" advTm="309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39AF438-6E60-43C7-ADDF-47CBA73196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z="5400" dirty="0">
                <a:solidFill>
                  <a:srgbClr val="418187"/>
                </a:solidFill>
              </a:rPr>
              <a:t>Eczema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42C4D25-6225-4EE9-A3CE-D7159792D8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en-US" sz="2800" dirty="0">
                <a:latin typeface="Tahoma" panose="020B0604030504040204" pitchFamily="34" charset="0"/>
              </a:rPr>
              <a:t>Goals of management:</a:t>
            </a: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latin typeface="Tahoma" panose="020B0604030504040204" pitchFamily="34" charset="0"/>
              </a:rPr>
              <a:t>Relieve pruritus</a:t>
            </a: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latin typeface="Tahoma" panose="020B0604030504040204" pitchFamily="34" charset="0"/>
              </a:rPr>
              <a:t>Hydrate skin</a:t>
            </a: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latin typeface="Tahoma" panose="020B0604030504040204" pitchFamily="34" charset="0"/>
              </a:rPr>
              <a:t>Reduce inflammation</a:t>
            </a: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latin typeface="Tahoma" panose="020B0604030504040204" pitchFamily="34" charset="0"/>
              </a:rPr>
              <a:t>Prevent/control secondary infection</a:t>
            </a:r>
          </a:p>
          <a:p>
            <a:pPr marL="609600" indent="-609600">
              <a:buNone/>
              <a:defRPr/>
            </a:pPr>
            <a:endParaRPr lang="en-US" altLang="en-US" sz="3600" dirty="0">
              <a:latin typeface="Tahoma" panose="020B060403050404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51EDC4-F9C8-48D9-B65B-ED80543E4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overheating</a:t>
            </a:r>
          </a:p>
          <a:p>
            <a:pPr marL="91440" indent="-91440"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exposure to skin irritants</a:t>
            </a:r>
          </a:p>
          <a:p>
            <a:pPr marL="91440" indent="-91440"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skin hydration</a:t>
            </a:r>
          </a:p>
          <a:p>
            <a:pPr marL="91440" indent="-91440"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 of meds (antihistamines, topical steroids)</a:t>
            </a:r>
          </a:p>
          <a:p>
            <a:pPr marL="91440" indent="-91440"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rgbClr val="FF0000"/>
                </a:solidFill>
              </a:rPr>
              <a:t>Seems to follow a definite familial history of allergies and asthma</a:t>
            </a:r>
          </a:p>
        </p:txBody>
      </p:sp>
      <p:sp>
        <p:nvSpPr>
          <p:cNvPr id="28677" name="Rectangle 4">
            <a:extLst>
              <a:ext uri="{FF2B5EF4-FFF2-40B4-BE49-F238E27FC236}">
                <a16:creationId xmlns:a16="http://schemas.microsoft.com/office/drawing/2014/main" id="{DADC709D-F27B-4661-5CD2-8CDE1E1FC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2011363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4000">
              <a:latin typeface="Times New Roman" panose="02020603050405020304" pitchFamily="18" charset="0"/>
            </a:endParaRPr>
          </a:p>
        </p:txBody>
      </p:sp>
      <p:pic>
        <p:nvPicPr>
          <p:cNvPr id="28678" name="Picture 6" descr="Derm-15">
            <a:extLst>
              <a:ext uri="{FF2B5EF4-FFF2-40B4-BE49-F238E27FC236}">
                <a16:creationId xmlns:a16="http://schemas.microsoft.com/office/drawing/2014/main" id="{0E86F06D-5475-F425-EBAA-7C02010A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918" y="55394"/>
            <a:ext cx="2693107" cy="172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7A93DC-8966-4355-A699-2AC9BF7F4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27"/>
    </mc:Choice>
    <mc:Fallback>
      <p:transition spd="slow" advTm="67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435" grpId="0" build="p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7.1|3.7|4.4|7.3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0.6|0.8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6|0.5|0.8|2.3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3.2|0.7|0.6|0.6|0.5|0.6|1.2"/>
</p:tagLst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D7C3E5-1734-4636-9EC5-AEB06BF1FB20}">
  <ds:schemaRefs>
    <ds:schemaRef ds:uri="http://www.w3.org/XML/1998/namespace"/>
    <ds:schemaRef ds:uri="http://purl.org/dc/dcmitype/"/>
    <ds:schemaRef ds:uri="http://purl.org/dc/elements/1.1/"/>
    <ds:schemaRef ds:uri="71af3243-3dd4-4a8d-8c0d-dd76da1f02a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{A4E31A08-BC56-4461-980F-3469D6F5AA65}tf89118109_win32</Template>
  <TotalTime>4956</TotalTime>
  <Words>911</Words>
  <Application>Microsoft Office PowerPoint</Application>
  <PresentationFormat>Widescreen</PresentationFormat>
  <Paragraphs>214</Paragraphs>
  <Slides>27</Slides>
  <Notes>26</Notes>
  <HiddenSlides>0</HiddenSlides>
  <MMClips>27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 Nova Cond</vt:lpstr>
      <vt:lpstr>Arial Nova Light</vt:lpstr>
      <vt:lpstr>Calibri</vt:lpstr>
      <vt:lpstr>Elephant</vt:lpstr>
      <vt:lpstr>Lucida Sans</vt:lpstr>
      <vt:lpstr>Tahoma</vt:lpstr>
      <vt:lpstr>Times New Roman</vt:lpstr>
      <vt:lpstr>Wingdings</vt:lpstr>
      <vt:lpstr>ModOverlayVTI</vt:lpstr>
      <vt:lpstr>The Child with a Skin Condition Chapter 30 Niomi Quinteros BSN, RN</vt:lpstr>
      <vt:lpstr>Integumentary System</vt:lpstr>
      <vt:lpstr>Functions of the Skin</vt:lpstr>
      <vt:lpstr>Integumentary System</vt:lpstr>
      <vt:lpstr>Integumentary System</vt:lpstr>
      <vt:lpstr>Assessment of the Skin</vt:lpstr>
      <vt:lpstr>Skin Conditions in Infancy</vt:lpstr>
      <vt:lpstr>Skin Infections</vt:lpstr>
      <vt:lpstr>Eczema</vt:lpstr>
      <vt:lpstr>Staphylococcal Infection</vt:lpstr>
      <vt:lpstr>Scalding Skin Syndrome</vt:lpstr>
      <vt:lpstr>Impetigo</vt:lpstr>
      <vt:lpstr>Fungal Infections</vt:lpstr>
      <vt:lpstr>Pediculosis</vt:lpstr>
      <vt:lpstr>Scabies</vt:lpstr>
      <vt:lpstr>Burns</vt:lpstr>
      <vt:lpstr>Children’s Response to Burns</vt:lpstr>
      <vt:lpstr>PowerPoint Presentation</vt:lpstr>
      <vt:lpstr>Superficial (1st degree)</vt:lpstr>
      <vt:lpstr>Partial Thickness  (2nd degree)</vt:lpstr>
      <vt:lpstr> Deep Dermal</vt:lpstr>
      <vt:lpstr>Full Thickness</vt:lpstr>
      <vt:lpstr>Secondary and Tertiary Complications From Burns</vt:lpstr>
      <vt:lpstr>Emergency Care of Burns</vt:lpstr>
      <vt:lpstr>Burn Care</vt:lpstr>
      <vt:lpstr>Burn Care</vt:lpstr>
      <vt:lpstr>Grafting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Child with a Skin Condition Chapter 30 Niomi Quinteros BSN, RN</dc:title>
  <dc:creator>Niomi Quinteros</dc:creator>
  <cp:lastModifiedBy>Niomi Quinteros</cp:lastModifiedBy>
  <cp:revision>9</cp:revision>
  <cp:lastPrinted>2025-01-13T19:30:09Z</cp:lastPrinted>
  <dcterms:created xsi:type="dcterms:W3CDTF">2025-01-09T15:39:57Z</dcterms:created>
  <dcterms:modified xsi:type="dcterms:W3CDTF">2025-01-14T18:15:11Z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